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3" r:id="rId3"/>
  </p:sldMasterIdLst>
  <p:notesMasterIdLst>
    <p:notesMasterId r:id="rId30"/>
  </p:notesMasterIdLst>
  <p:handoutMasterIdLst>
    <p:handoutMasterId r:id="rId31"/>
  </p:handoutMasterIdLst>
  <p:sldIdLst>
    <p:sldId id="341" r:id="rId4"/>
    <p:sldId id="396" r:id="rId5"/>
    <p:sldId id="344" r:id="rId6"/>
    <p:sldId id="345" r:id="rId7"/>
    <p:sldId id="346" r:id="rId8"/>
    <p:sldId id="348" r:id="rId9"/>
    <p:sldId id="365" r:id="rId10"/>
    <p:sldId id="374" r:id="rId11"/>
    <p:sldId id="358" r:id="rId12"/>
    <p:sldId id="398" r:id="rId13"/>
    <p:sldId id="355" r:id="rId14"/>
    <p:sldId id="360" r:id="rId15"/>
    <p:sldId id="361" r:id="rId16"/>
    <p:sldId id="390" r:id="rId17"/>
    <p:sldId id="363" r:id="rId18"/>
    <p:sldId id="364" r:id="rId19"/>
    <p:sldId id="366" r:id="rId20"/>
    <p:sldId id="397" r:id="rId21"/>
    <p:sldId id="369" r:id="rId22"/>
    <p:sldId id="383" r:id="rId23"/>
    <p:sldId id="395" r:id="rId24"/>
    <p:sldId id="384" r:id="rId25"/>
    <p:sldId id="385" r:id="rId26"/>
    <p:sldId id="391" r:id="rId27"/>
    <p:sldId id="367" r:id="rId28"/>
    <p:sldId id="368" r:id="rId29"/>
  </p:sldIdLst>
  <p:sldSz cx="9144000" cy="6858000" type="screen4x3"/>
  <p:notesSz cx="7099300" cy="10234613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CCCC"/>
    <a:srgbClr val="FF99CC"/>
    <a:srgbClr val="FF9966"/>
    <a:srgbClr val="FF9999"/>
    <a:srgbClr val="3366CC"/>
    <a:srgbClr val="663300"/>
    <a:srgbClr val="CC6600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99" autoAdjust="0"/>
    <p:restoredTop sz="99322" autoAdjust="0"/>
  </p:normalViewPr>
  <p:slideViewPr>
    <p:cSldViewPr>
      <p:cViewPr>
        <p:scale>
          <a:sx n="75" d="100"/>
          <a:sy n="75" d="100"/>
        </p:scale>
        <p:origin x="-1526" y="-542"/>
      </p:cViewPr>
      <p:guideLst>
        <p:guide orient="horz" pos="2432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008"/>
    </p:cViewPr>
  </p:sorterViewPr>
  <p:notesViewPr>
    <p:cSldViewPr>
      <p:cViewPr varScale="1">
        <p:scale>
          <a:sx n="65" d="100"/>
          <a:sy n="65" d="100"/>
        </p:scale>
        <p:origin x="-3062" y="-96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>
            <a:lvl1pPr defTabSz="912813">
              <a:defRPr sz="1100">
                <a:latin typeface="Arial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396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>
            <a:lvl1pPr algn="r" defTabSz="912813">
              <a:defRPr sz="1100">
                <a:latin typeface="Arial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396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5" rIns="91432" bIns="45715" numCol="1" anchor="b" anchorCtr="0" compatLnSpc="1">
            <a:prstTxWarp prst="textNoShape">
              <a:avLst/>
            </a:prstTxWarp>
          </a:bodyPr>
          <a:lstStyle>
            <a:lvl1pPr defTabSz="912813">
              <a:defRPr sz="1100">
                <a:latin typeface="Arial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396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9721850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5" rIns="91432" bIns="45715" numCol="1" anchor="b" anchorCtr="0" compatLnSpc="1">
            <a:prstTxWarp prst="textNoShape">
              <a:avLst/>
            </a:prstTxWarp>
          </a:bodyPr>
          <a:lstStyle>
            <a:lvl1pPr algn="r" defTabSz="912813">
              <a:defRPr sz="1100">
                <a:latin typeface="Arial" pitchFamily="34" charset="0"/>
              </a:defRPr>
            </a:lvl1pPr>
          </a:lstStyle>
          <a:p>
            <a:pPr>
              <a:defRPr/>
            </a:pPr>
            <a:fld id="{7C4D40A4-2DA7-4FD6-A80C-299A1247DB79}" type="slidenum">
              <a:rPr lang="fr-FR"/>
              <a:pPr>
                <a:defRPr/>
              </a:pPr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56551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498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98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Click to edit Master text styles</a:t>
            </a:r>
          </a:p>
          <a:p>
            <a:pPr lvl="1"/>
            <a:r>
              <a:rPr lang="fr-FR" noProof="0" smtClean="0"/>
              <a:t>Second level</a:t>
            </a:r>
          </a:p>
          <a:p>
            <a:pPr lvl="2"/>
            <a:r>
              <a:rPr lang="fr-FR" noProof="0" smtClean="0"/>
              <a:t>Third level</a:t>
            </a:r>
          </a:p>
          <a:p>
            <a:pPr lvl="3"/>
            <a:r>
              <a:rPr lang="fr-FR" noProof="0" smtClean="0"/>
              <a:t>Fourth level</a:t>
            </a:r>
          </a:p>
          <a:p>
            <a:pPr lvl="4"/>
            <a:r>
              <a:rPr lang="fr-FR" noProof="0" smtClean="0"/>
              <a:t>Fifth level</a:t>
            </a:r>
          </a:p>
        </p:txBody>
      </p:sp>
      <p:sp>
        <p:nvSpPr>
          <p:cNvPr id="2498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498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7D0CC3A9-A218-492C-9518-BE1FA0E89693}" type="slidenum">
              <a:rPr lang="fr-FR"/>
              <a:pPr>
                <a:defRPr/>
              </a:pPr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33116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D7E838B-FB63-46CD-A1D2-B4D2BFCFFF01}" type="slidenum">
              <a:rPr lang="fr-FR" smtClean="0"/>
              <a:pPr eaLnBrk="1" hangingPunct="1"/>
              <a:t>20</a:t>
            </a:fld>
            <a:endParaRPr lang="fr-FR" smtClean="0"/>
          </a:p>
        </p:txBody>
      </p:sp>
      <p:sp>
        <p:nvSpPr>
          <p:cNvPr id="35843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0600" y="766763"/>
            <a:ext cx="5118100" cy="3838575"/>
          </a:xfrm>
          <a:ln/>
        </p:spPr>
      </p:sp>
      <p:sp>
        <p:nvSpPr>
          <p:cNvPr id="35844" name="Espaço Reservado para Anotações 2"/>
          <p:cNvSpPr>
            <a:spLocks noGrp="1"/>
          </p:cNvSpPr>
          <p:nvPr>
            <p:ph type="body" idx="1"/>
          </p:nvPr>
        </p:nvSpPr>
        <p:spPr>
          <a:xfrm>
            <a:off x="711200" y="4862513"/>
            <a:ext cx="5676900" cy="46053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smtClean="0">
              <a:latin typeface="Arial" charset="0"/>
            </a:endParaRPr>
          </a:p>
        </p:txBody>
      </p:sp>
      <p:sp>
        <p:nvSpPr>
          <p:cNvPr id="35845" name="Espaço Reservado para Número de Slide 3"/>
          <p:cNvSpPr txBox="1">
            <a:spLocks noGrp="1"/>
          </p:cNvSpPr>
          <p:nvPr/>
        </p:nvSpPr>
        <p:spPr bwMode="auto">
          <a:xfrm>
            <a:off x="4021138" y="9720263"/>
            <a:ext cx="3076575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415987A9-9E15-4FBE-ABD5-5903F9B66996}" type="slidenum">
              <a:rPr lang="pt-BR" sz="1200"/>
              <a:pPr algn="r" eaLnBrk="1" hangingPunct="1"/>
              <a:t>20</a:t>
            </a:fld>
            <a:endParaRPr lang="pt-BR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D7E838B-FB63-46CD-A1D2-B4D2BFCFFF01}" type="slidenum">
              <a:rPr lang="fr-FR" smtClean="0"/>
              <a:pPr eaLnBrk="1" hangingPunct="1"/>
              <a:t>21</a:t>
            </a:fld>
            <a:endParaRPr lang="fr-FR" smtClean="0"/>
          </a:p>
        </p:txBody>
      </p:sp>
      <p:sp>
        <p:nvSpPr>
          <p:cNvPr id="35843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0600" y="766763"/>
            <a:ext cx="5118100" cy="3838575"/>
          </a:xfrm>
          <a:ln/>
        </p:spPr>
      </p:sp>
      <p:sp>
        <p:nvSpPr>
          <p:cNvPr id="35844" name="Espaço Reservado para Anotações 2"/>
          <p:cNvSpPr>
            <a:spLocks noGrp="1"/>
          </p:cNvSpPr>
          <p:nvPr>
            <p:ph type="body" idx="1"/>
          </p:nvPr>
        </p:nvSpPr>
        <p:spPr>
          <a:xfrm>
            <a:off x="711200" y="4862513"/>
            <a:ext cx="5676900" cy="46053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smtClean="0">
              <a:latin typeface="Arial" charset="0"/>
            </a:endParaRPr>
          </a:p>
        </p:txBody>
      </p:sp>
      <p:sp>
        <p:nvSpPr>
          <p:cNvPr id="35845" name="Espaço Reservado para Número de Slide 3"/>
          <p:cNvSpPr txBox="1">
            <a:spLocks noGrp="1"/>
          </p:cNvSpPr>
          <p:nvPr/>
        </p:nvSpPr>
        <p:spPr bwMode="auto">
          <a:xfrm>
            <a:off x="4021138" y="9720263"/>
            <a:ext cx="3076575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415987A9-9E15-4FBE-ABD5-5903F9B66996}" type="slidenum">
              <a:rPr lang="pt-BR" sz="1200"/>
              <a:pPr algn="r" eaLnBrk="1" hangingPunct="1"/>
              <a:t>21</a:t>
            </a:fld>
            <a:endParaRPr lang="pt-BR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CD2872B-7D38-4423-9F13-9D156E4A6B35}" type="slidenum">
              <a:rPr lang="fr-FR" smtClean="0"/>
              <a:pPr eaLnBrk="1" hangingPunct="1"/>
              <a:t>25</a:t>
            </a:fld>
            <a:endParaRPr lang="fr-FR" smtClean="0"/>
          </a:p>
        </p:txBody>
      </p:sp>
      <p:sp>
        <p:nvSpPr>
          <p:cNvPr id="36867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0600" y="766763"/>
            <a:ext cx="5118100" cy="3838575"/>
          </a:xfrm>
          <a:ln/>
        </p:spPr>
      </p:sp>
      <p:sp>
        <p:nvSpPr>
          <p:cNvPr id="36868" name="Espaço Reservado para Anotações 2"/>
          <p:cNvSpPr>
            <a:spLocks noGrp="1"/>
          </p:cNvSpPr>
          <p:nvPr>
            <p:ph type="body" idx="1"/>
          </p:nvPr>
        </p:nvSpPr>
        <p:spPr>
          <a:xfrm>
            <a:off x="711200" y="4862513"/>
            <a:ext cx="5676900" cy="46053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smtClean="0">
              <a:latin typeface="Arial" charset="0"/>
            </a:endParaRPr>
          </a:p>
        </p:txBody>
      </p:sp>
      <p:sp>
        <p:nvSpPr>
          <p:cNvPr id="36869" name="Espaço Reservado para Número de Slide 3"/>
          <p:cNvSpPr txBox="1">
            <a:spLocks noGrp="1"/>
          </p:cNvSpPr>
          <p:nvPr/>
        </p:nvSpPr>
        <p:spPr bwMode="auto">
          <a:xfrm>
            <a:off x="4021138" y="9720263"/>
            <a:ext cx="3076575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1848D884-1DDC-457F-9C16-13BE8DDE61D4}" type="slidenum">
              <a:rPr lang="pt-BR" sz="1200"/>
              <a:pPr algn="r" eaLnBrk="1" hangingPunct="1"/>
              <a:t>25</a:t>
            </a:fld>
            <a:endParaRPr lang="pt-BR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4D40819-0401-48BC-A0BF-F78AB3ABF9AA}" type="slidenum">
              <a:rPr lang="fr-FR" smtClean="0"/>
              <a:pPr eaLnBrk="1" hangingPunct="1"/>
              <a:t>26</a:t>
            </a:fld>
            <a:endParaRPr lang="fr-FR" smtClean="0"/>
          </a:p>
        </p:txBody>
      </p:sp>
      <p:sp>
        <p:nvSpPr>
          <p:cNvPr id="37891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0600" y="766763"/>
            <a:ext cx="5118100" cy="3838575"/>
          </a:xfrm>
          <a:ln/>
        </p:spPr>
      </p:sp>
      <p:sp>
        <p:nvSpPr>
          <p:cNvPr id="37892" name="Espaço Reservado para Anotações 2"/>
          <p:cNvSpPr>
            <a:spLocks noGrp="1"/>
          </p:cNvSpPr>
          <p:nvPr>
            <p:ph type="body" idx="1"/>
          </p:nvPr>
        </p:nvSpPr>
        <p:spPr>
          <a:xfrm>
            <a:off x="711200" y="4862513"/>
            <a:ext cx="5676900" cy="46053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smtClean="0">
              <a:latin typeface="Arial" charset="0"/>
            </a:endParaRPr>
          </a:p>
        </p:txBody>
      </p:sp>
      <p:sp>
        <p:nvSpPr>
          <p:cNvPr id="37893" name="Espaço Reservado para Número de Slide 3"/>
          <p:cNvSpPr txBox="1">
            <a:spLocks noGrp="1"/>
          </p:cNvSpPr>
          <p:nvPr/>
        </p:nvSpPr>
        <p:spPr bwMode="auto">
          <a:xfrm>
            <a:off x="4021138" y="9720263"/>
            <a:ext cx="3076575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A7ACADA1-6A9B-4353-9ABD-2ADE0676E5B7}" type="slidenum">
              <a:rPr lang="pt-BR" sz="1200"/>
              <a:pPr algn="r" eaLnBrk="1" hangingPunct="1"/>
              <a:t>26</a:t>
            </a:fld>
            <a:endParaRPr lang="pt-BR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F7BA0F-CC6E-4129-9687-F49F9E2CF7AD}" type="slidenum">
              <a:rPr lang="fr-FR"/>
              <a:pPr>
                <a:defRPr/>
              </a:pPr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3730739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667E78-408B-4B5A-8AF8-BA53C947980F}" type="slidenum">
              <a:rPr lang="fr-FR"/>
              <a:pPr>
                <a:defRPr/>
              </a:pPr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2856163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78600" y="115888"/>
            <a:ext cx="2108200" cy="601027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250825" y="115888"/>
            <a:ext cx="6175375" cy="601027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763730-D600-4003-8A9F-67E3CC0CDD17}" type="slidenum">
              <a:rPr lang="fr-FR"/>
              <a:pPr>
                <a:defRPr/>
              </a:pPr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5040908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C57385-8EE5-475B-84C0-5C9A3D338101}" type="slidenum">
              <a:rPr lang="fr-FR" altLang="ko-KR"/>
              <a:pPr>
                <a:defRPr/>
              </a:pPr>
              <a:t>‹nº›</a:t>
            </a:fld>
            <a:endParaRPr lang="fr-FR" altLang="ko-KR"/>
          </a:p>
        </p:txBody>
      </p:sp>
    </p:spTree>
    <p:extLst>
      <p:ext uri="{BB962C8B-B14F-4D97-AF65-F5344CB8AC3E}">
        <p14:creationId xmlns:p14="http://schemas.microsoft.com/office/powerpoint/2010/main" val="2735035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6CB39E-D4C6-4F23-9ECA-31167932C819}" type="slidenum">
              <a:rPr lang="fr-FR" altLang="ko-KR"/>
              <a:pPr>
                <a:defRPr/>
              </a:pPr>
              <a:t>‹nº›</a:t>
            </a:fld>
            <a:endParaRPr lang="fr-FR" altLang="ko-KR"/>
          </a:p>
        </p:txBody>
      </p:sp>
    </p:spTree>
    <p:extLst>
      <p:ext uri="{BB962C8B-B14F-4D97-AF65-F5344CB8AC3E}">
        <p14:creationId xmlns:p14="http://schemas.microsoft.com/office/powerpoint/2010/main" val="5430977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9CC8E9-5E6E-4E1F-84B3-C312B2DACC46}" type="slidenum">
              <a:rPr lang="fr-FR" altLang="ko-KR"/>
              <a:pPr>
                <a:defRPr/>
              </a:pPr>
              <a:t>‹nº›</a:t>
            </a:fld>
            <a:endParaRPr lang="fr-FR" altLang="ko-KR"/>
          </a:p>
        </p:txBody>
      </p:sp>
    </p:spTree>
    <p:extLst>
      <p:ext uri="{BB962C8B-B14F-4D97-AF65-F5344CB8AC3E}">
        <p14:creationId xmlns:p14="http://schemas.microsoft.com/office/powerpoint/2010/main" val="34515823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E18ED0-586F-46A2-87A2-B58E62CFE310}" type="slidenum">
              <a:rPr lang="fr-FR" altLang="ko-KR"/>
              <a:pPr>
                <a:defRPr/>
              </a:pPr>
              <a:t>‹nº›</a:t>
            </a:fld>
            <a:endParaRPr lang="fr-FR" altLang="ko-KR"/>
          </a:p>
        </p:txBody>
      </p:sp>
    </p:spTree>
    <p:extLst>
      <p:ext uri="{BB962C8B-B14F-4D97-AF65-F5344CB8AC3E}">
        <p14:creationId xmlns:p14="http://schemas.microsoft.com/office/powerpoint/2010/main" val="32935387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ko-K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ko-K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2E0ECC-2F3A-45FE-AB92-420874D0AC24}" type="slidenum">
              <a:rPr lang="fr-FR" altLang="ko-KR"/>
              <a:pPr>
                <a:defRPr/>
              </a:pPr>
              <a:t>‹nº›</a:t>
            </a:fld>
            <a:endParaRPr lang="fr-FR" altLang="ko-KR"/>
          </a:p>
        </p:txBody>
      </p:sp>
    </p:spTree>
    <p:extLst>
      <p:ext uri="{BB962C8B-B14F-4D97-AF65-F5344CB8AC3E}">
        <p14:creationId xmlns:p14="http://schemas.microsoft.com/office/powerpoint/2010/main" val="42375196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ko-K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89F470-2602-4BC5-9A9D-8849ECA64D66}" type="slidenum">
              <a:rPr lang="fr-FR" altLang="ko-KR"/>
              <a:pPr>
                <a:defRPr/>
              </a:pPr>
              <a:t>‹nº›</a:t>
            </a:fld>
            <a:endParaRPr lang="fr-FR" altLang="ko-KR"/>
          </a:p>
        </p:txBody>
      </p:sp>
    </p:spTree>
    <p:extLst>
      <p:ext uri="{BB962C8B-B14F-4D97-AF65-F5344CB8AC3E}">
        <p14:creationId xmlns:p14="http://schemas.microsoft.com/office/powerpoint/2010/main" val="23977779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ko-K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ko-K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282428-FC9C-4555-B94B-2E59D8FA882B}" type="slidenum">
              <a:rPr lang="fr-FR" altLang="ko-KR"/>
              <a:pPr>
                <a:defRPr/>
              </a:pPr>
              <a:t>‹nº›</a:t>
            </a:fld>
            <a:endParaRPr lang="fr-FR" altLang="ko-KR"/>
          </a:p>
        </p:txBody>
      </p:sp>
    </p:spTree>
    <p:extLst>
      <p:ext uri="{BB962C8B-B14F-4D97-AF65-F5344CB8AC3E}">
        <p14:creationId xmlns:p14="http://schemas.microsoft.com/office/powerpoint/2010/main" val="32978667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71B625-7B58-48FD-9AAA-C59FCA06F91C}" type="slidenum">
              <a:rPr lang="fr-FR" altLang="ko-KR"/>
              <a:pPr>
                <a:defRPr/>
              </a:pPr>
              <a:t>‹nº›</a:t>
            </a:fld>
            <a:endParaRPr lang="fr-FR" altLang="ko-KR"/>
          </a:p>
        </p:txBody>
      </p:sp>
    </p:spTree>
    <p:extLst>
      <p:ext uri="{BB962C8B-B14F-4D97-AF65-F5344CB8AC3E}">
        <p14:creationId xmlns:p14="http://schemas.microsoft.com/office/powerpoint/2010/main" val="558521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7156B3-3A85-45F7-9C3E-D0BFBEC762F0}" type="slidenum">
              <a:rPr lang="fr-FR"/>
              <a:pPr>
                <a:defRPr/>
              </a:pPr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7187573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5A6E48-CF79-40B2-A30E-F622EC38EFBA}" type="slidenum">
              <a:rPr lang="fr-FR" altLang="ko-KR"/>
              <a:pPr>
                <a:defRPr/>
              </a:pPr>
              <a:t>‹nº›</a:t>
            </a:fld>
            <a:endParaRPr lang="fr-FR" altLang="ko-KR"/>
          </a:p>
        </p:txBody>
      </p:sp>
    </p:spTree>
    <p:extLst>
      <p:ext uri="{BB962C8B-B14F-4D97-AF65-F5344CB8AC3E}">
        <p14:creationId xmlns:p14="http://schemas.microsoft.com/office/powerpoint/2010/main" val="41780925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D34520-570E-45DD-B1EE-2F132492EA57}" type="slidenum">
              <a:rPr lang="fr-FR" altLang="ko-KR"/>
              <a:pPr>
                <a:defRPr/>
              </a:pPr>
              <a:t>‹nº›</a:t>
            </a:fld>
            <a:endParaRPr lang="fr-FR" altLang="ko-KR"/>
          </a:p>
        </p:txBody>
      </p:sp>
    </p:spTree>
    <p:extLst>
      <p:ext uri="{BB962C8B-B14F-4D97-AF65-F5344CB8AC3E}">
        <p14:creationId xmlns:p14="http://schemas.microsoft.com/office/powerpoint/2010/main" val="42736169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98F057-8AEF-41BB-B06D-ADDC88B90B0C}" type="slidenum">
              <a:rPr lang="fr-FR" altLang="ko-KR"/>
              <a:pPr>
                <a:defRPr/>
              </a:pPr>
              <a:t>‹nº›</a:t>
            </a:fld>
            <a:endParaRPr lang="fr-FR" altLang="ko-KR"/>
          </a:p>
        </p:txBody>
      </p:sp>
    </p:spTree>
    <p:extLst>
      <p:ext uri="{BB962C8B-B14F-4D97-AF65-F5344CB8AC3E}">
        <p14:creationId xmlns:p14="http://schemas.microsoft.com/office/powerpoint/2010/main" val="3179177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8AF5CC-F281-4E0A-A838-8F381A07BAD1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985069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441F20-1C25-4C64-B2DD-20E6AB4F0F74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971650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E434DC-095B-479D-B696-E69458CCCB63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022948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692275" y="1600200"/>
            <a:ext cx="342106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265738" y="1600200"/>
            <a:ext cx="342106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55770F-E30D-40FF-8EE2-D729FDBC92C6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478182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D192EB-CAD3-4F75-BD71-D4C6AEF744AD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379968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2F3587-AE46-439D-8D28-C87D631C7784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827640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F3F7DD-A5B0-4339-BB23-E9EC2BBC3C2B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97327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81490A-7945-4643-90A3-F27F7331D163}" type="slidenum">
              <a:rPr lang="fr-FR"/>
              <a:pPr>
                <a:defRPr/>
              </a:pPr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4478556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C08E28-118F-482F-92C0-F6D9E526B1A5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458057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79AA08-E8BA-4E22-A656-FB653F5F98C0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3047810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CC6FA3-4F92-4532-8677-DA3FD078C9C2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3523111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78600" y="115888"/>
            <a:ext cx="2108200" cy="601027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250825" y="115888"/>
            <a:ext cx="6175375" cy="601027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CEC682-AB12-453D-9A80-E1C1AB6A4527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134025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692275" y="1600200"/>
            <a:ext cx="342106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265738" y="1600200"/>
            <a:ext cx="342106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F20F9F-AACB-4D7E-83B6-1C06B670DA5C}" type="slidenum">
              <a:rPr lang="fr-FR"/>
              <a:pPr>
                <a:defRPr/>
              </a:pPr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1249616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E02694-3A5D-413D-8F30-B599CADDE775}" type="slidenum">
              <a:rPr lang="fr-FR"/>
              <a:pPr>
                <a:defRPr/>
              </a:pPr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0422799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9EF3A9-8DDE-4B5C-98B8-E2085F42E89A}" type="slidenum">
              <a:rPr lang="fr-FR"/>
              <a:pPr>
                <a:defRPr/>
              </a:pPr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6309361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F88588-E051-4660-ADA9-EF71D691A283}" type="slidenum">
              <a:rPr lang="fr-FR"/>
              <a:pPr>
                <a:defRPr/>
              </a:pPr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7418017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613722-3284-4995-8A21-44280388B4C0}" type="slidenum">
              <a:rPr lang="fr-FR"/>
              <a:pPr>
                <a:defRPr/>
              </a:pPr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2618824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5ABA38-201A-4C98-B2CE-F7852C402438}" type="slidenum">
              <a:rPr lang="fr-FR"/>
              <a:pPr>
                <a:defRPr/>
              </a:pPr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6570596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115888"/>
            <a:ext cx="82296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5th GENERAL ASSEMBLY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92275" y="1600200"/>
            <a:ext cx="699452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fld id="{2E433CD8-9F40-41BF-8F87-55684B5FA1E7}" type="slidenum">
              <a:rPr lang="fr-FR"/>
              <a:pPr>
                <a:defRPr/>
              </a:pPr>
              <a:t>‹nº›</a:t>
            </a:fld>
            <a:endParaRPr lang="fr-FR"/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1476375" y="908050"/>
            <a:ext cx="7667625" cy="360363"/>
          </a:xfrm>
          <a:prstGeom prst="rect">
            <a:avLst/>
          </a:prstGeom>
          <a:solidFill>
            <a:schemeClr val="bg2">
              <a:alpha val="49001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pt-BR" sz="2400" b="1">
              <a:latin typeface="Arial" pitchFamily="34" charset="0"/>
            </a:endParaRPr>
          </a:p>
        </p:txBody>
      </p:sp>
      <p:sp>
        <p:nvSpPr>
          <p:cNvPr id="1038" name="Rectangle 14"/>
          <p:cNvSpPr>
            <a:spLocks noChangeArrowheads="1"/>
          </p:cNvSpPr>
          <p:nvPr userDrawn="1"/>
        </p:nvSpPr>
        <p:spPr bwMode="auto">
          <a:xfrm rot="5400000">
            <a:off x="-2690812" y="2690812"/>
            <a:ext cx="6858000" cy="1476375"/>
          </a:xfrm>
          <a:prstGeom prst="rect">
            <a:avLst/>
          </a:prstGeom>
          <a:solidFill>
            <a:schemeClr val="bg2">
              <a:alpha val="49001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rot="10800000" vert="eaVert"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pt-BR" sz="2400" b="1">
              <a:latin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ko-KR" smtClean="0"/>
              <a:t>Cliquez pour modifier le style du titre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ko-KR" smtClean="0"/>
              <a:t>Cliquez pour modifier les styles du texte du masque</a:t>
            </a:r>
          </a:p>
          <a:p>
            <a:pPr lvl="1"/>
            <a:r>
              <a:rPr lang="fr-FR" altLang="ko-KR" smtClean="0"/>
              <a:t>Deuxième niveau</a:t>
            </a:r>
          </a:p>
          <a:p>
            <a:pPr lvl="2"/>
            <a:r>
              <a:rPr lang="fr-FR" altLang="ko-KR" smtClean="0"/>
              <a:t>Troisième niveau</a:t>
            </a:r>
          </a:p>
          <a:p>
            <a:pPr lvl="3"/>
            <a:r>
              <a:rPr lang="fr-FR" altLang="ko-KR" smtClean="0"/>
              <a:t>Quatrième niveau</a:t>
            </a:r>
          </a:p>
          <a:p>
            <a:pPr lvl="4"/>
            <a:r>
              <a:rPr lang="fr-FR" altLang="ko-KR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ea typeface="굴림" pitchFamily="50" charset="-127"/>
              </a:defRPr>
            </a:lvl1pPr>
          </a:lstStyle>
          <a:p>
            <a:pPr>
              <a:defRPr/>
            </a:pPr>
            <a:endParaRPr lang="fr-FR" altLang="ko-K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ea typeface="굴림" pitchFamily="50" charset="-127"/>
              </a:defRPr>
            </a:lvl1pPr>
          </a:lstStyle>
          <a:p>
            <a:pPr>
              <a:defRPr/>
            </a:pPr>
            <a:endParaRPr lang="fr-FR" altLang="ko-K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ea typeface="굴림" pitchFamily="50" charset="-127"/>
              </a:defRPr>
            </a:lvl1pPr>
          </a:lstStyle>
          <a:p>
            <a:pPr>
              <a:defRPr/>
            </a:pPr>
            <a:fld id="{A4A0C6CA-AD50-4554-BA38-728BA879D1AD}" type="slidenum">
              <a:rPr lang="fr-FR" altLang="ko-KR"/>
              <a:pPr>
                <a:defRPr/>
              </a:pPr>
              <a:t>‹nº›</a:t>
            </a:fld>
            <a:endParaRPr lang="fr-FR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115888"/>
            <a:ext cx="82296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5th GENERAL ASSEMBLY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92275" y="1600200"/>
            <a:ext cx="699452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fld id="{B560838E-6A7D-40B4-B2EB-BE0D9BA9D09E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fr-FR">
              <a:solidFill>
                <a:srgbClr val="000000"/>
              </a:solidFill>
            </a:endParaRPr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1476375" y="908050"/>
            <a:ext cx="7667625" cy="360363"/>
          </a:xfrm>
          <a:prstGeom prst="rect">
            <a:avLst/>
          </a:prstGeom>
          <a:solidFill>
            <a:schemeClr val="bg2">
              <a:alpha val="49001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pt-BR" sz="2400" b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038" name="Rectangle 14"/>
          <p:cNvSpPr>
            <a:spLocks noChangeArrowheads="1"/>
          </p:cNvSpPr>
          <p:nvPr userDrawn="1"/>
        </p:nvSpPr>
        <p:spPr bwMode="auto">
          <a:xfrm rot="5400000">
            <a:off x="-2690812" y="2690812"/>
            <a:ext cx="6858000" cy="1476375"/>
          </a:xfrm>
          <a:prstGeom prst="rect">
            <a:avLst/>
          </a:prstGeom>
          <a:solidFill>
            <a:schemeClr val="bg2">
              <a:alpha val="49001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rot="10800000" vert="eaVert"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pt-BR" sz="2400" b="1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7381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jpeg"/><Relationship Id="rId7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jpeg"/><Relationship Id="rId7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4.jpeg"/><Relationship Id="rId4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20.jpeg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4.jpeg"/><Relationship Id="rId4" Type="http://schemas.openxmlformats.org/officeDocument/2006/relationships/image" Target="../media/image10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20.jpeg"/><Relationship Id="rId4" Type="http://schemas.openxmlformats.org/officeDocument/2006/relationships/image" Target="../media/image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20.jpeg"/><Relationship Id="rId4" Type="http://schemas.openxmlformats.org/officeDocument/2006/relationships/image" Target="../media/image3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2.jpeg"/><Relationship Id="rId7" Type="http://schemas.openxmlformats.org/officeDocument/2006/relationships/hyperlink" Target="http://www.worldwaterforum6.org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20.jpeg"/><Relationship Id="rId4" Type="http://schemas.openxmlformats.org/officeDocument/2006/relationships/image" Target="../media/image13.jpeg"/><Relationship Id="rId9" Type="http://schemas.openxmlformats.org/officeDocument/2006/relationships/image" Target="../media/image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20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jpeg"/><Relationship Id="rId7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4.jpe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jpeg"/><Relationship Id="rId7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jpeg"/><Relationship Id="rId7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jpeg"/><Relationship Id="rId7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71438"/>
            <a:ext cx="7653337" cy="836612"/>
          </a:xfrm>
        </p:spPr>
        <p:txBody>
          <a:bodyPr/>
          <a:lstStyle/>
          <a:p>
            <a:pPr eaLnBrk="1" hangingPunct="1"/>
            <a:r>
              <a:rPr lang="fr-FR" sz="3400" smtClean="0"/>
              <a:t>TOWARDS WORLD WATER SOLUTIONS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23231" y="5300662"/>
            <a:ext cx="6994525" cy="720725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fr-FR" sz="1600" b="0" i="1" dirty="0" smtClean="0">
                <a:latin typeface="Calibri" pitchFamily="34" charset="0"/>
              </a:rPr>
              <a:t>Benedito Braga</a:t>
            </a:r>
          </a:p>
          <a:p>
            <a:pPr algn="ctr" eaLnBrk="1" hangingPunct="1">
              <a:buFontTx/>
              <a:buNone/>
            </a:pPr>
            <a:r>
              <a:rPr lang="fr-FR" sz="1600" b="0" i="1" dirty="0" smtClean="0">
                <a:latin typeface="Calibri" pitchFamily="34" charset="0"/>
              </a:rPr>
              <a:t>Vice-President of the World Water Council</a:t>
            </a:r>
          </a:p>
          <a:p>
            <a:pPr algn="ctr" eaLnBrk="1" hangingPunct="1">
              <a:buFontTx/>
              <a:buNone/>
            </a:pPr>
            <a:r>
              <a:rPr lang="fr-FR" sz="1600" b="0" i="1" dirty="0" smtClean="0">
                <a:latin typeface="Calibri" pitchFamily="34" charset="0"/>
              </a:rPr>
              <a:t>Professor of Civil and Environmental Engineering – University of Sao Paulo</a:t>
            </a:r>
          </a:p>
          <a:p>
            <a:pPr algn="ctr" eaLnBrk="1" hangingPunct="1">
              <a:buFontTx/>
              <a:buNone/>
            </a:pPr>
            <a:r>
              <a:rPr lang="fr-FR" sz="1600" b="0" i="1" dirty="0" smtClean="0">
                <a:latin typeface="Calibri" pitchFamily="34" charset="0"/>
              </a:rPr>
              <a:t>President, International Forum Committee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98107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1476375" y="908050"/>
            <a:ext cx="7667625" cy="360363"/>
          </a:xfrm>
          <a:prstGeom prst="rect">
            <a:avLst/>
          </a:prstGeom>
          <a:solidFill>
            <a:srgbClr val="C0C0C0">
              <a:alpha val="4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pt-BR" sz="2000" dirty="0" smtClean="0">
                <a:solidFill>
                  <a:schemeClr val="bg1"/>
                </a:solidFill>
                <a:latin typeface="Calibri" pitchFamily="34" charset="0"/>
              </a:rPr>
              <a:t>WWC </a:t>
            </a:r>
            <a:r>
              <a:rPr lang="pt-BR" sz="2000" dirty="0" err="1" smtClean="0">
                <a:solidFill>
                  <a:schemeClr val="bg1"/>
                </a:solidFill>
                <a:latin typeface="Calibri" pitchFamily="34" charset="0"/>
              </a:rPr>
              <a:t>Members</a:t>
            </a:r>
            <a:r>
              <a:rPr lang="pt-BR" sz="2000" dirty="0" smtClean="0">
                <a:solidFill>
                  <a:schemeClr val="bg1"/>
                </a:solidFill>
                <a:latin typeface="Calibri" pitchFamily="34" charset="0"/>
              </a:rPr>
              <a:t> meeting – Marseille, France Jun 8, 2011</a:t>
            </a:r>
            <a:endParaRPr lang="en-US" sz="2000" dirty="0" smtClean="0">
              <a:solidFill>
                <a:schemeClr val="bg1"/>
              </a:solidFill>
              <a:latin typeface="Calibri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</a:rPr>
              <a:t>Forum Symposium: North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</a:rPr>
              <a:t>American Regional Event</a:t>
            </a:r>
            <a:r>
              <a:rPr lang="fr-FR" sz="2000" dirty="0" smtClean="0">
                <a:solidFill>
                  <a:schemeClr val="bg1"/>
                </a:solidFill>
                <a:latin typeface="Calibri" pitchFamily="34" charset="0"/>
              </a:rPr>
              <a:t>Workshop  </a:t>
            </a:r>
            <a:r>
              <a:rPr lang="fr-FR" sz="2000" dirty="0">
                <a:solidFill>
                  <a:schemeClr val="bg1"/>
                </a:solidFill>
                <a:latin typeface="Calibri" pitchFamily="34" charset="0"/>
              </a:rPr>
              <a:t>Nov 27, 2010</a:t>
            </a:r>
          </a:p>
        </p:txBody>
      </p:sp>
      <p:pic>
        <p:nvPicPr>
          <p:cNvPr id="3078" name="Picture 6" descr="jpg_arton623-31450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4675"/>
            <a:ext cx="1476375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8" descr="Tristan Clements_4OK"/>
          <p:cNvPicPr preferRelativeResize="0"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3141663"/>
            <a:ext cx="1474787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9" descr="Perito_Moreno_Glacier_Patagonia_Argentina_Luca_Galuzzi_2005"/>
          <p:cNvPicPr preferRelativeResize="0"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37063"/>
            <a:ext cx="147637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1" name="Rectangle 14"/>
          <p:cNvSpPr>
            <a:spLocks noChangeArrowheads="1"/>
          </p:cNvSpPr>
          <p:nvPr/>
        </p:nvSpPr>
        <p:spPr bwMode="auto">
          <a:xfrm>
            <a:off x="1692275" y="2349500"/>
            <a:ext cx="7056438" cy="230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endParaRPr lang="fr-FR" sz="2000" b="1" dirty="0">
              <a:latin typeface="Calibri" pitchFamily="34" charset="0"/>
            </a:endParaRP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endParaRPr lang="fr-FR" sz="3600" b="1" dirty="0">
              <a:latin typeface="Calibri" pitchFamily="34" charset="0"/>
            </a:endParaRP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lang="fr-FR" sz="3600" b="1" dirty="0">
                <a:latin typeface="Calibri" pitchFamily="34" charset="0"/>
              </a:rPr>
              <a:t>6</a:t>
            </a:r>
            <a:r>
              <a:rPr lang="fr-FR" sz="3600" b="1" baseline="30000" dirty="0">
                <a:latin typeface="Calibri" pitchFamily="34" charset="0"/>
              </a:rPr>
              <a:t>th</a:t>
            </a:r>
            <a:r>
              <a:rPr lang="fr-FR" sz="3600" b="1" dirty="0">
                <a:latin typeface="Calibri" pitchFamily="34" charset="0"/>
              </a:rPr>
              <a:t> World Water Forum</a:t>
            </a: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endParaRPr lang="fr-FR" sz="2000" b="1" dirty="0">
              <a:latin typeface="Calibri" pitchFamily="34" charset="0"/>
            </a:endParaRP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lang="fr-FR" sz="2400" b="1" dirty="0">
                <a:latin typeface="Calibri" pitchFamily="34" charset="0"/>
              </a:rPr>
              <a:t>March 2012, Marseille</a:t>
            </a:r>
          </a:p>
        </p:txBody>
      </p:sp>
      <p:pic>
        <p:nvPicPr>
          <p:cNvPr id="3082" name="Picture 24" descr="Chang Mai - Camp d'éléphant - Paysage 4"/>
          <p:cNvPicPr preferRelativeResize="0"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61025"/>
            <a:ext cx="1474788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29" descr="LOGORFQ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1774825"/>
            <a:ext cx="1152525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3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5" y="1774825"/>
            <a:ext cx="652463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31" descr="logomarseille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1773238"/>
            <a:ext cx="828675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75" y="50304"/>
            <a:ext cx="1056388" cy="1700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476375" y="71438"/>
            <a:ext cx="7848600" cy="836612"/>
          </a:xfrm>
        </p:spPr>
        <p:txBody>
          <a:bodyPr/>
          <a:lstStyle/>
          <a:p>
            <a:pPr algn="l" eaLnBrk="1" hangingPunct="1"/>
            <a:r>
              <a:rPr lang="fr-FR" sz="3800" smtClean="0"/>
              <a:t>ORGANIZATIONAL STRUCTURE</a:t>
            </a: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98107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5" descr="jpg_arton623-3145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4675"/>
            <a:ext cx="1476375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6" descr="Tristan Clements_4OK"/>
          <p:cNvPicPr preferRelativeResize="0"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3141663"/>
            <a:ext cx="1471612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7" descr="Perito_Moreno_Glacier_Patagonia_Argentina_Luca_Galuzzi_2005"/>
          <p:cNvPicPr preferRelativeResize="0"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37063"/>
            <a:ext cx="147637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5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1763713" y="1555750"/>
            <a:ext cx="6994525" cy="5113338"/>
          </a:xfrm>
          <a:noFill/>
        </p:spPr>
        <p:txBody>
          <a:bodyPr/>
          <a:lstStyle/>
          <a:p>
            <a:pPr eaLnBrk="1" hangingPunct="1">
              <a:lnSpc>
                <a:spcPct val="120000"/>
              </a:lnSpc>
              <a:buFontTx/>
              <a:buNone/>
            </a:pPr>
            <a:endParaRPr lang="fr-FR" sz="3200" b="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fr-FR" sz="2000" dirty="0" smtClean="0">
              <a:cs typeface="Arial" charset="0"/>
            </a:endParaRPr>
          </a:p>
        </p:txBody>
      </p:sp>
      <p:pic>
        <p:nvPicPr>
          <p:cNvPr id="12296" name="Picture 9" descr="Chang Mai - Camp d'éléphant - Paysage 4"/>
          <p:cNvPicPr preferRelativeResize="0"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5661025"/>
            <a:ext cx="1474787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7338" name="Text Box 10"/>
          <p:cNvSpPr txBox="1">
            <a:spLocks noChangeArrowheads="1"/>
          </p:cNvSpPr>
          <p:nvPr/>
        </p:nvSpPr>
        <p:spPr bwMode="auto">
          <a:xfrm>
            <a:off x="1763713" y="2205038"/>
            <a:ext cx="6858000" cy="1152525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79216"/>
                  <a:invGamma/>
                </a:schemeClr>
              </a:gs>
            </a:gsLst>
            <a:lin ang="2700000" scaled="1"/>
          </a:gradFill>
          <a:ln w="9525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fr-FR" sz="2400" dirty="0">
                <a:solidFill>
                  <a:srgbClr val="000000"/>
                </a:solidFill>
                <a:latin typeface="Arial" pitchFamily="34" charset="0"/>
              </a:rPr>
              <a:t>International Forum Committee – IFC</a:t>
            </a:r>
          </a:p>
          <a:p>
            <a:pPr>
              <a:defRPr/>
            </a:pPr>
            <a:r>
              <a:rPr lang="fr-FR" sz="1400" dirty="0">
                <a:solidFill>
                  <a:srgbClr val="000000"/>
                </a:solidFill>
                <a:latin typeface="Arial" pitchFamily="34" charset="0"/>
              </a:rPr>
              <a:t> USP, IHA, USACE, UNHabitat, ASN, SEMI, MWR, ANEAS, KWF, IUCN, UNESCO</a:t>
            </a:r>
          </a:p>
          <a:p>
            <a:pPr>
              <a:defRPr/>
            </a:pPr>
            <a:r>
              <a:rPr lang="fr-FR" sz="1400" dirty="0">
                <a:solidFill>
                  <a:srgbClr val="000000"/>
                </a:solidFill>
                <a:latin typeface="Arial" pitchFamily="34" charset="0"/>
              </a:rPr>
              <a:t> AFD, EV, MEDDM, FP2E, MFEA, ONEMA, CM, PACA, DBCHR,MMUC, CCIM</a:t>
            </a:r>
          </a:p>
          <a:p>
            <a:pPr algn="ctr">
              <a:defRPr/>
            </a:pPr>
            <a:endParaRPr lang="fr-FR" sz="2000" dirty="0">
              <a:solidFill>
                <a:srgbClr val="000000"/>
              </a:solidFill>
              <a:latin typeface="Arial" pitchFamily="34" charset="0"/>
            </a:endParaRPr>
          </a:p>
          <a:p>
            <a:pPr algn="ctr">
              <a:defRPr/>
            </a:pPr>
            <a:endParaRPr lang="fr-FR" dirty="0">
              <a:solidFill>
                <a:srgbClr val="000000"/>
              </a:solidFill>
              <a:latin typeface="Arial" pitchFamily="34" charset="0"/>
            </a:endParaRPr>
          </a:p>
          <a:p>
            <a:pPr algn="ctr">
              <a:defRPr/>
            </a:pPr>
            <a:endParaRPr lang="fr-FR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27339" name="Text Box 11"/>
          <p:cNvSpPr txBox="1">
            <a:spLocks noChangeArrowheads="1"/>
          </p:cNvSpPr>
          <p:nvPr/>
        </p:nvSpPr>
        <p:spPr bwMode="auto">
          <a:xfrm>
            <a:off x="7183438" y="4775200"/>
            <a:ext cx="1709737" cy="449263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79216"/>
                  <a:invGamma/>
                </a:schemeClr>
              </a:gs>
            </a:gsLst>
            <a:lin ang="2700000" scaled="1"/>
          </a:gradFill>
          <a:ln w="9525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fr-FR" sz="1100" dirty="0">
                <a:solidFill>
                  <a:srgbClr val="000000"/>
                </a:solidFill>
                <a:latin typeface="Arial" pitchFamily="34" charset="0"/>
              </a:rPr>
              <a:t>Promotion and Events Commission</a:t>
            </a:r>
          </a:p>
        </p:txBody>
      </p:sp>
      <p:sp>
        <p:nvSpPr>
          <p:cNvPr id="227340" name="Text Box 12"/>
          <p:cNvSpPr txBox="1">
            <a:spLocks noChangeArrowheads="1"/>
          </p:cNvSpPr>
          <p:nvPr/>
        </p:nvSpPr>
        <p:spPr bwMode="auto">
          <a:xfrm>
            <a:off x="1763713" y="1412875"/>
            <a:ext cx="3241675" cy="346075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79216"/>
                  <a:invGamma/>
                </a:schemeClr>
              </a:gs>
            </a:gsLst>
            <a:lin ang="27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fr-FR" dirty="0">
                <a:solidFill>
                  <a:srgbClr val="000000"/>
                </a:solidFill>
                <a:latin typeface="Arial" pitchFamily="34" charset="0"/>
              </a:rPr>
              <a:t>French National Committee</a:t>
            </a:r>
            <a:endParaRPr lang="fr-FR" sz="140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27341" name="Text Box 13"/>
          <p:cNvSpPr txBox="1">
            <a:spLocks noChangeArrowheads="1"/>
          </p:cNvSpPr>
          <p:nvPr/>
        </p:nvSpPr>
        <p:spPr bwMode="auto">
          <a:xfrm>
            <a:off x="5435600" y="1412875"/>
            <a:ext cx="3257550" cy="346075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79216"/>
                  <a:invGamma/>
                </a:schemeClr>
              </a:gs>
            </a:gsLst>
            <a:lin ang="2700000" scaled="1"/>
          </a:gradFill>
          <a:ln w="9525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fr-FR" dirty="0">
                <a:solidFill>
                  <a:srgbClr val="000000"/>
                </a:solidFill>
                <a:latin typeface="Arial" pitchFamily="34" charset="0"/>
              </a:rPr>
              <a:t>World Water Council </a:t>
            </a:r>
          </a:p>
        </p:txBody>
      </p:sp>
      <p:sp>
        <p:nvSpPr>
          <p:cNvPr id="227342" name="Text Box 14"/>
          <p:cNvSpPr txBox="1">
            <a:spLocks noChangeArrowheads="1"/>
          </p:cNvSpPr>
          <p:nvPr/>
        </p:nvSpPr>
        <p:spPr bwMode="auto">
          <a:xfrm>
            <a:off x="1835150" y="5791200"/>
            <a:ext cx="6858000" cy="414338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79216"/>
                  <a:invGamma/>
                </a:schemeClr>
              </a:gs>
            </a:gsLst>
            <a:lin ang="2700000" scaled="1"/>
          </a:gradFill>
          <a:ln w="9525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fr-FR">
                <a:solidFill>
                  <a:srgbClr val="000000"/>
                </a:solidFill>
                <a:latin typeface="Arial" pitchFamily="34" charset="0"/>
              </a:rPr>
              <a:t>6th Forum Secretariat</a:t>
            </a:r>
          </a:p>
        </p:txBody>
      </p:sp>
      <p:sp>
        <p:nvSpPr>
          <p:cNvPr id="227343" name="Text Box 15"/>
          <p:cNvSpPr txBox="1">
            <a:spLocks noChangeArrowheads="1"/>
          </p:cNvSpPr>
          <p:nvPr/>
        </p:nvSpPr>
        <p:spPr bwMode="auto">
          <a:xfrm>
            <a:off x="1692275" y="4770438"/>
            <a:ext cx="1709738" cy="45085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79216"/>
                  <a:invGamma/>
                </a:schemeClr>
              </a:gs>
            </a:gsLst>
            <a:lin ang="2700000" scaled="1"/>
          </a:gradFill>
          <a:ln w="9525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fr-FR" sz="1100">
                <a:solidFill>
                  <a:srgbClr val="000000"/>
                </a:solidFill>
                <a:latin typeface="Arial" pitchFamily="34" charset="0"/>
              </a:rPr>
              <a:t>Political Process Commission</a:t>
            </a:r>
          </a:p>
        </p:txBody>
      </p:sp>
      <p:sp>
        <p:nvSpPr>
          <p:cNvPr id="227344" name="Text Box 16"/>
          <p:cNvSpPr txBox="1">
            <a:spLocks noChangeArrowheads="1"/>
          </p:cNvSpPr>
          <p:nvPr/>
        </p:nvSpPr>
        <p:spPr bwMode="auto">
          <a:xfrm>
            <a:off x="3492500" y="4797425"/>
            <a:ext cx="1709738" cy="45085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79216"/>
                  <a:invGamma/>
                </a:schemeClr>
              </a:gs>
            </a:gsLst>
            <a:lin ang="2700000" scaled="1"/>
          </a:gradFill>
          <a:ln w="9525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fr-FR" sz="1100">
                <a:solidFill>
                  <a:srgbClr val="000000"/>
                </a:solidFill>
                <a:latin typeface="Arial" pitchFamily="34" charset="0"/>
              </a:rPr>
              <a:t>Regional Process Commission</a:t>
            </a:r>
          </a:p>
        </p:txBody>
      </p:sp>
      <p:sp>
        <p:nvSpPr>
          <p:cNvPr id="227345" name="Text Box 17"/>
          <p:cNvSpPr txBox="1">
            <a:spLocks noChangeArrowheads="1"/>
          </p:cNvSpPr>
          <p:nvPr/>
        </p:nvSpPr>
        <p:spPr bwMode="auto">
          <a:xfrm>
            <a:off x="5292725" y="4775200"/>
            <a:ext cx="1782763" cy="449263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79216"/>
                  <a:invGamma/>
                </a:schemeClr>
              </a:gs>
            </a:gsLst>
            <a:lin ang="2700000" scaled="1"/>
          </a:gradFill>
          <a:ln w="9525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fr-FR" sz="1100" dirty="0">
                <a:solidFill>
                  <a:srgbClr val="000000"/>
                </a:solidFill>
                <a:latin typeface="Arial" pitchFamily="34" charset="0"/>
              </a:rPr>
              <a:t>Thematic Process Commission</a:t>
            </a:r>
          </a:p>
        </p:txBody>
      </p:sp>
      <p:sp>
        <p:nvSpPr>
          <p:cNvPr id="12305" name="Line 18"/>
          <p:cNvSpPr>
            <a:spLocks noChangeShapeType="1"/>
          </p:cNvSpPr>
          <p:nvPr/>
        </p:nvSpPr>
        <p:spPr bwMode="auto">
          <a:xfrm>
            <a:off x="2749550" y="4203700"/>
            <a:ext cx="0" cy="5715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2306" name="Line 19"/>
          <p:cNvSpPr>
            <a:spLocks noChangeShapeType="1"/>
          </p:cNvSpPr>
          <p:nvPr/>
        </p:nvSpPr>
        <p:spPr bwMode="auto">
          <a:xfrm>
            <a:off x="4460875" y="4203700"/>
            <a:ext cx="0" cy="5715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2307" name="Line 21"/>
          <p:cNvSpPr>
            <a:spLocks noChangeShapeType="1"/>
          </p:cNvSpPr>
          <p:nvPr/>
        </p:nvSpPr>
        <p:spPr bwMode="auto">
          <a:xfrm>
            <a:off x="7894638" y="4206875"/>
            <a:ext cx="0" cy="5715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2308" name="Line 22"/>
          <p:cNvSpPr>
            <a:spLocks noChangeShapeType="1"/>
          </p:cNvSpPr>
          <p:nvPr/>
        </p:nvSpPr>
        <p:spPr bwMode="auto">
          <a:xfrm>
            <a:off x="6196013" y="4206875"/>
            <a:ext cx="0" cy="5715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2309" name="CaixaDeTexto 21"/>
          <p:cNvSpPr txBox="1">
            <a:spLocks noChangeArrowheads="1"/>
          </p:cNvSpPr>
          <p:nvPr/>
        </p:nvSpPr>
        <p:spPr bwMode="auto">
          <a:xfrm>
            <a:off x="2627313" y="1773238"/>
            <a:ext cx="20161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BR" smtClean="0">
                <a:solidFill>
                  <a:srgbClr val="000000"/>
                </a:solidFill>
              </a:rPr>
              <a:t>C. Fremont</a:t>
            </a:r>
          </a:p>
        </p:txBody>
      </p:sp>
      <p:sp>
        <p:nvSpPr>
          <p:cNvPr id="12310" name="CaixaDeTexto 22"/>
          <p:cNvSpPr txBox="1">
            <a:spLocks noChangeArrowheads="1"/>
          </p:cNvSpPr>
          <p:nvPr/>
        </p:nvSpPr>
        <p:spPr bwMode="auto">
          <a:xfrm>
            <a:off x="6300788" y="1773238"/>
            <a:ext cx="20161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BR" smtClean="0">
                <a:solidFill>
                  <a:srgbClr val="000000"/>
                </a:solidFill>
              </a:rPr>
              <a:t>L. Fauchon</a:t>
            </a:r>
          </a:p>
        </p:txBody>
      </p:sp>
      <p:sp>
        <p:nvSpPr>
          <p:cNvPr id="12311" name="CaixaDeTexto 24"/>
          <p:cNvSpPr txBox="1">
            <a:spLocks noChangeArrowheads="1"/>
          </p:cNvSpPr>
          <p:nvPr/>
        </p:nvSpPr>
        <p:spPr bwMode="auto">
          <a:xfrm>
            <a:off x="1763713" y="5229225"/>
            <a:ext cx="13684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BR" sz="1200" smtClean="0">
                <a:solidFill>
                  <a:srgbClr val="000000"/>
                </a:solidFill>
              </a:rPr>
              <a:t>P. Lacoste</a:t>
            </a:r>
          </a:p>
          <a:p>
            <a:pPr eaLnBrk="1" hangingPunct="1"/>
            <a:r>
              <a:rPr lang="pt-BR" sz="1200" smtClean="0">
                <a:solidFill>
                  <a:srgbClr val="000000"/>
                </a:solidFill>
              </a:rPr>
              <a:t>A. Szollosi-Nagy</a:t>
            </a:r>
          </a:p>
        </p:txBody>
      </p:sp>
      <p:sp>
        <p:nvSpPr>
          <p:cNvPr id="12312" name="CaixaDeTexto 25"/>
          <p:cNvSpPr txBox="1">
            <a:spLocks noChangeArrowheads="1"/>
          </p:cNvSpPr>
          <p:nvPr/>
        </p:nvSpPr>
        <p:spPr bwMode="auto">
          <a:xfrm>
            <a:off x="3635375" y="5229225"/>
            <a:ext cx="13684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BR" sz="1200" smtClean="0">
                <a:solidFill>
                  <a:srgbClr val="000000"/>
                </a:solidFill>
              </a:rPr>
              <a:t>E. Park</a:t>
            </a:r>
          </a:p>
          <a:p>
            <a:pPr eaLnBrk="1" hangingPunct="1"/>
            <a:r>
              <a:rPr lang="pt-BR" sz="1200" smtClean="0">
                <a:solidFill>
                  <a:srgbClr val="000000"/>
                </a:solidFill>
              </a:rPr>
              <a:t>M. Bernard</a:t>
            </a:r>
          </a:p>
        </p:txBody>
      </p:sp>
      <p:sp>
        <p:nvSpPr>
          <p:cNvPr id="12313" name="CaixaDeTexto 26"/>
          <p:cNvSpPr txBox="1">
            <a:spLocks noChangeArrowheads="1"/>
          </p:cNvSpPr>
          <p:nvPr/>
        </p:nvSpPr>
        <p:spPr bwMode="auto">
          <a:xfrm>
            <a:off x="5364163" y="5229225"/>
            <a:ext cx="13684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BR" sz="1200" smtClean="0">
                <a:solidFill>
                  <a:srgbClr val="000000"/>
                </a:solidFill>
              </a:rPr>
              <a:t>D. Altinbilek</a:t>
            </a:r>
          </a:p>
          <a:p>
            <a:pPr eaLnBrk="1" hangingPunct="1"/>
            <a:r>
              <a:rPr lang="pt-BR" sz="1200" smtClean="0">
                <a:solidFill>
                  <a:srgbClr val="000000"/>
                </a:solidFill>
              </a:rPr>
              <a:t>P. Lavard</a:t>
            </a:r>
          </a:p>
        </p:txBody>
      </p:sp>
      <p:sp>
        <p:nvSpPr>
          <p:cNvPr id="12314" name="CaixaDeTexto 27"/>
          <p:cNvSpPr txBox="1">
            <a:spLocks noChangeArrowheads="1"/>
          </p:cNvSpPr>
          <p:nvPr/>
        </p:nvSpPr>
        <p:spPr bwMode="auto">
          <a:xfrm>
            <a:off x="7308850" y="5229225"/>
            <a:ext cx="13668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BR" sz="1200" smtClean="0">
                <a:solidFill>
                  <a:srgbClr val="000000"/>
                </a:solidFill>
              </a:rPr>
              <a:t>M. Vassal</a:t>
            </a:r>
          </a:p>
          <a:p>
            <a:pPr eaLnBrk="1" hangingPunct="1"/>
            <a:r>
              <a:rPr lang="pt-BR" sz="1200" smtClean="0">
                <a:solidFill>
                  <a:srgbClr val="000000"/>
                </a:solidFill>
              </a:rPr>
              <a:t>H. Kennou</a:t>
            </a:r>
          </a:p>
        </p:txBody>
      </p:sp>
      <p:sp>
        <p:nvSpPr>
          <p:cNvPr id="29" name="Text Box 10"/>
          <p:cNvSpPr txBox="1">
            <a:spLocks noChangeArrowheads="1"/>
          </p:cNvSpPr>
          <p:nvPr/>
        </p:nvSpPr>
        <p:spPr bwMode="auto">
          <a:xfrm>
            <a:off x="2484438" y="3716338"/>
            <a:ext cx="5688012" cy="792162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79216"/>
                  <a:invGamma/>
                </a:schemeClr>
              </a:gs>
            </a:gsLst>
            <a:lin ang="2700000" scaled="1"/>
          </a:gradFill>
          <a:ln w="9525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fr-FR" sz="2400" dirty="0">
                <a:solidFill>
                  <a:srgbClr val="000000"/>
                </a:solidFill>
                <a:latin typeface="Arial" pitchFamily="34" charset="0"/>
              </a:rPr>
              <a:t>IFC Bureau</a:t>
            </a:r>
          </a:p>
          <a:p>
            <a:pPr algn="ctr">
              <a:defRPr/>
            </a:pPr>
            <a:r>
              <a:rPr lang="fr-FR" sz="1600" dirty="0">
                <a:solidFill>
                  <a:srgbClr val="000000"/>
                </a:solidFill>
                <a:latin typeface="Arial" pitchFamily="34" charset="0"/>
              </a:rPr>
              <a:t>B.Braga, </a:t>
            </a:r>
            <a:r>
              <a:rPr lang="fr-FR" sz="1600" dirty="0" smtClean="0">
                <a:solidFill>
                  <a:srgbClr val="000000"/>
                </a:solidFill>
                <a:latin typeface="Arial" pitchFamily="34" charset="0"/>
              </a:rPr>
              <a:t>G. Fradin, </a:t>
            </a:r>
            <a:r>
              <a:rPr lang="fr-FR" sz="1600" dirty="0">
                <a:solidFill>
                  <a:srgbClr val="000000"/>
                </a:solidFill>
                <a:latin typeface="Arial" pitchFamily="34" charset="0"/>
              </a:rPr>
              <a:t>M. </a:t>
            </a:r>
            <a:r>
              <a:rPr lang="fr-FR" sz="1600" dirty="0">
                <a:solidFill>
                  <a:srgbClr val="000000"/>
                </a:solidFill>
                <a:latin typeface="Arial" pitchFamily="34" charset="0"/>
              </a:rPr>
              <a:t>Vassal  and A. Szollosi-Nagy</a:t>
            </a:r>
          </a:p>
          <a:p>
            <a:pPr algn="ctr">
              <a:defRPr/>
            </a:pPr>
            <a:endParaRPr lang="fr-FR" dirty="0">
              <a:solidFill>
                <a:srgbClr val="000000"/>
              </a:solidFill>
              <a:latin typeface="Arial" pitchFamily="34" charset="0"/>
            </a:endParaRPr>
          </a:p>
          <a:p>
            <a:pPr algn="ctr">
              <a:defRPr/>
            </a:pPr>
            <a:endParaRPr lang="fr-FR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2316" name="CaixaDeTexto 30"/>
          <p:cNvSpPr txBox="1">
            <a:spLocks noChangeArrowheads="1"/>
          </p:cNvSpPr>
          <p:nvPr/>
        </p:nvSpPr>
        <p:spPr bwMode="auto">
          <a:xfrm>
            <a:off x="4932363" y="6237288"/>
            <a:ext cx="136842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BR" sz="1200" dirty="0" smtClean="0">
                <a:solidFill>
                  <a:srgbClr val="000000"/>
                </a:solidFill>
              </a:rPr>
              <a:t>J.P. </a:t>
            </a:r>
            <a:r>
              <a:rPr lang="pt-BR" sz="1200" dirty="0" err="1" smtClean="0">
                <a:solidFill>
                  <a:srgbClr val="000000"/>
                </a:solidFill>
              </a:rPr>
              <a:t>Nicol</a:t>
            </a:r>
            <a:endParaRPr lang="pt-BR" sz="1200" dirty="0" smtClean="0">
              <a:solidFill>
                <a:srgbClr val="000000"/>
              </a:solidFill>
            </a:endParaRPr>
          </a:p>
        </p:txBody>
      </p:sp>
      <p:sp>
        <p:nvSpPr>
          <p:cNvPr id="12317" name="Line 19"/>
          <p:cNvSpPr>
            <a:spLocks noChangeShapeType="1"/>
          </p:cNvSpPr>
          <p:nvPr/>
        </p:nvSpPr>
        <p:spPr bwMode="auto">
          <a:xfrm>
            <a:off x="5148263" y="3357563"/>
            <a:ext cx="0" cy="3587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6223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476375" y="71438"/>
            <a:ext cx="7848600" cy="836612"/>
          </a:xfrm>
        </p:spPr>
        <p:txBody>
          <a:bodyPr/>
          <a:lstStyle/>
          <a:p>
            <a:pPr algn="l" eaLnBrk="1" hangingPunct="1"/>
            <a:r>
              <a:rPr lang="fr-FR" sz="3800" dirty="0" smtClean="0"/>
              <a:t>THE KICK-OFF MEETING</a:t>
            </a: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98107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5" descr="jpg_arton623-3145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4675"/>
            <a:ext cx="1476375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6" descr="Tristan Clements_4OK"/>
          <p:cNvPicPr preferRelativeResize="0"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3141663"/>
            <a:ext cx="1471612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7" descr="Perito_Moreno_Glacier_Patagonia_Argentina_Luca_Galuzzi_2005"/>
          <p:cNvPicPr preferRelativeResize="0"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37063"/>
            <a:ext cx="147637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3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1763713" y="2060575"/>
            <a:ext cx="6985000" cy="4606925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10000"/>
              </a:spcBef>
              <a:buFontTx/>
              <a:buNone/>
            </a:pPr>
            <a:endParaRPr lang="fr-FR" sz="2000" b="0" dirty="0" smtClean="0"/>
          </a:p>
          <a:p>
            <a:pPr eaLnBrk="1" hangingPunct="1">
              <a:lnSpc>
                <a:spcPct val="90000"/>
              </a:lnSpc>
              <a:spcBef>
                <a:spcPct val="10000"/>
              </a:spcBef>
              <a:buFontTx/>
              <a:buBlip>
                <a:blip r:embed="rId6"/>
              </a:buBlip>
            </a:pPr>
            <a:r>
              <a:rPr lang="fr-FR" sz="2000" b="0" dirty="0" smtClean="0"/>
              <a:t>Officially launched the preparatory process </a:t>
            </a:r>
            <a:r>
              <a:rPr lang="fr-FR" sz="2000" b="0" dirty="0"/>
              <a:t>i</a:t>
            </a:r>
            <a:r>
              <a:rPr lang="fr-FR" sz="2000" b="0" dirty="0" smtClean="0"/>
              <a:t>n April 2010 in Paris and Marseille and encouraged stakeholders to contribute and engage</a:t>
            </a:r>
          </a:p>
          <a:p>
            <a:pPr eaLnBrk="1" hangingPunct="1">
              <a:lnSpc>
                <a:spcPct val="90000"/>
              </a:lnSpc>
              <a:spcBef>
                <a:spcPct val="10000"/>
              </a:spcBef>
              <a:buFontTx/>
              <a:buNone/>
            </a:pPr>
            <a:endParaRPr lang="fr-FR" sz="2000" b="0" dirty="0" smtClean="0"/>
          </a:p>
          <a:p>
            <a:pPr eaLnBrk="1" hangingPunct="1">
              <a:lnSpc>
                <a:spcPct val="90000"/>
              </a:lnSpc>
              <a:spcBef>
                <a:spcPct val="10000"/>
              </a:spcBef>
              <a:buFontTx/>
              <a:buBlip>
                <a:blip r:embed="rId6"/>
              </a:buBlip>
            </a:pPr>
            <a:r>
              <a:rPr lang="fr-FR" sz="2000" b="0" dirty="0" smtClean="0"/>
              <a:t>Communicated the central concept of the Forum and received suggestions from participants on the relevant issues and priorities</a:t>
            </a:r>
          </a:p>
          <a:p>
            <a:pPr eaLnBrk="1" hangingPunct="1">
              <a:lnSpc>
                <a:spcPct val="90000"/>
              </a:lnSpc>
              <a:spcBef>
                <a:spcPct val="10000"/>
              </a:spcBef>
              <a:buFontTx/>
              <a:buNone/>
            </a:pPr>
            <a:endParaRPr lang="fr-FR" sz="2000" b="0" dirty="0" smtClean="0"/>
          </a:p>
          <a:p>
            <a:pPr eaLnBrk="1" hangingPunct="1">
              <a:lnSpc>
                <a:spcPct val="90000"/>
              </a:lnSpc>
              <a:spcBef>
                <a:spcPct val="10000"/>
              </a:spcBef>
              <a:buFontTx/>
              <a:buBlip>
                <a:blip r:embed="rId6"/>
              </a:buBlip>
            </a:pPr>
            <a:r>
              <a:rPr lang="fr-FR" sz="2000" b="0" dirty="0" smtClean="0"/>
              <a:t>Underlined and amplified the degree of political commitment from the host city and country and the international community  </a:t>
            </a:r>
          </a:p>
          <a:p>
            <a:pPr eaLnBrk="1" hangingPunct="1">
              <a:lnSpc>
                <a:spcPct val="90000"/>
              </a:lnSpc>
              <a:spcBef>
                <a:spcPct val="10000"/>
              </a:spcBef>
              <a:buFontTx/>
              <a:buBlip>
                <a:blip r:embed="rId6"/>
              </a:buBlip>
            </a:pPr>
            <a:endParaRPr lang="fr-FR" sz="2000" b="0" dirty="0" smtClean="0"/>
          </a:p>
        </p:txBody>
      </p:sp>
      <p:pic>
        <p:nvPicPr>
          <p:cNvPr id="14344" name="Picture 9" descr="Chang Mai - Camp d'éléphant - Paysage 4"/>
          <p:cNvPicPr preferRelativeResize="0"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5661025"/>
            <a:ext cx="1474787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75" y="50304"/>
            <a:ext cx="1056388" cy="1700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1338" y="-41275"/>
            <a:ext cx="10298113" cy="689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4213" y="-19050"/>
            <a:ext cx="10440988" cy="694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E:\_GJC14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8013" y="0"/>
            <a:ext cx="1030922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0"/>
            <a:ext cx="4686300" cy="702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CIMG18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413" y="-42863"/>
            <a:ext cx="9396413" cy="7032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476375" y="71438"/>
            <a:ext cx="7848600" cy="836612"/>
          </a:xfrm>
        </p:spPr>
        <p:txBody>
          <a:bodyPr/>
          <a:lstStyle/>
          <a:p>
            <a:pPr algn="l" eaLnBrk="1" hangingPunct="1"/>
            <a:r>
              <a:rPr lang="fr-FR" sz="3800" dirty="0" smtClean="0"/>
              <a:t>2</a:t>
            </a:r>
            <a:r>
              <a:rPr lang="fr-FR" sz="3800" baseline="30000" dirty="0" smtClean="0"/>
              <a:t>nd</a:t>
            </a:r>
            <a:r>
              <a:rPr lang="fr-FR" sz="3800" dirty="0" smtClean="0"/>
              <a:t> CONSULTATION MEETING</a:t>
            </a: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98107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5" descr="jpg_arton623-3145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4675"/>
            <a:ext cx="1476375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6" descr="Tristan Clements_4OK"/>
          <p:cNvPicPr preferRelativeResize="0"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3141663"/>
            <a:ext cx="1471612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7" descr="Perito_Moreno_Glacier_Patagonia_Argentina_Luca_Galuzzi_2005"/>
          <p:cNvPicPr preferRelativeResize="0"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37063"/>
            <a:ext cx="147637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3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1763688" y="1857648"/>
            <a:ext cx="6985000" cy="4606925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10000"/>
              </a:spcBef>
              <a:buFontTx/>
              <a:buNone/>
            </a:pPr>
            <a:endParaRPr lang="fr-FR" sz="2000" b="0" dirty="0" smtClean="0"/>
          </a:p>
          <a:p>
            <a:pPr eaLnBrk="1" hangingPunct="1">
              <a:lnSpc>
                <a:spcPct val="90000"/>
              </a:lnSpc>
              <a:spcBef>
                <a:spcPct val="10000"/>
              </a:spcBef>
              <a:buFontTx/>
              <a:buBlip>
                <a:blip r:embed="rId6"/>
              </a:buBlip>
            </a:pPr>
            <a:r>
              <a:rPr lang="fr-FR" sz="2000" b="0" dirty="0" smtClean="0"/>
              <a:t>Second consultation takes place </a:t>
            </a:r>
            <a:r>
              <a:rPr lang="fr-FR" sz="2000" b="0" dirty="0"/>
              <a:t>i</a:t>
            </a:r>
            <a:r>
              <a:rPr lang="fr-FR" sz="2000" b="0" dirty="0" smtClean="0"/>
              <a:t>n January 2011 in Paris with approximately 400 participants including government representatives, parliamentarians, local and regional authorities, private sector, NGO community, academia</a:t>
            </a:r>
          </a:p>
          <a:p>
            <a:pPr eaLnBrk="1" hangingPunct="1">
              <a:lnSpc>
                <a:spcPct val="90000"/>
              </a:lnSpc>
              <a:spcBef>
                <a:spcPct val="10000"/>
              </a:spcBef>
              <a:buFontTx/>
              <a:buNone/>
            </a:pPr>
            <a:endParaRPr lang="fr-FR" sz="2000" b="0" dirty="0" smtClean="0"/>
          </a:p>
          <a:p>
            <a:pPr eaLnBrk="1" hangingPunct="1">
              <a:lnSpc>
                <a:spcPct val="90000"/>
              </a:lnSpc>
              <a:spcBef>
                <a:spcPct val="10000"/>
              </a:spcBef>
              <a:buFontTx/>
              <a:buBlip>
                <a:blip r:embed="rId6"/>
              </a:buBlip>
            </a:pPr>
            <a:r>
              <a:rPr lang="fr-FR" sz="2000" b="0" dirty="0" smtClean="0"/>
              <a:t>Targets were proposed around the 12 priorities and 3 conditions for success (144 targets) to be worked and consolidated to a manageable number by the Thematic Commission</a:t>
            </a:r>
          </a:p>
          <a:p>
            <a:pPr eaLnBrk="1" hangingPunct="1">
              <a:lnSpc>
                <a:spcPct val="90000"/>
              </a:lnSpc>
              <a:spcBef>
                <a:spcPct val="10000"/>
              </a:spcBef>
              <a:buFontTx/>
              <a:buNone/>
            </a:pPr>
            <a:endParaRPr lang="fr-FR" sz="2000" b="0" dirty="0" smtClean="0"/>
          </a:p>
          <a:p>
            <a:pPr eaLnBrk="1" hangingPunct="1">
              <a:lnSpc>
                <a:spcPct val="90000"/>
              </a:lnSpc>
              <a:spcBef>
                <a:spcPct val="10000"/>
              </a:spcBef>
              <a:buFontTx/>
              <a:buBlip>
                <a:blip r:embed="rId6"/>
              </a:buBlip>
            </a:pPr>
            <a:r>
              <a:rPr lang="en-US" sz="2000" b="0" dirty="0" smtClean="0"/>
              <a:t>By </a:t>
            </a:r>
            <a:r>
              <a:rPr lang="en-US" sz="2000" b="0" dirty="0"/>
              <a:t>year 20yy increase by xx% the capacity of water storages in support of irrigated agriculture (either supplementary, deficit, or full irrigation) - within the framework of an environmentally sufficient and socially sound management </a:t>
            </a:r>
            <a:r>
              <a:rPr lang="en-US" sz="2000" b="0" dirty="0" smtClean="0"/>
              <a:t>- ICID</a:t>
            </a:r>
            <a:endParaRPr lang="fr-FR" sz="2000" b="0" dirty="0" smtClean="0"/>
          </a:p>
          <a:p>
            <a:pPr eaLnBrk="1" hangingPunct="1">
              <a:lnSpc>
                <a:spcPct val="90000"/>
              </a:lnSpc>
              <a:spcBef>
                <a:spcPct val="10000"/>
              </a:spcBef>
              <a:buFontTx/>
              <a:buBlip>
                <a:blip r:embed="rId6"/>
              </a:buBlip>
            </a:pPr>
            <a:endParaRPr lang="fr-FR" sz="2000" b="0" dirty="0" smtClean="0"/>
          </a:p>
        </p:txBody>
      </p:sp>
      <p:pic>
        <p:nvPicPr>
          <p:cNvPr id="14344" name="Picture 9" descr="Chang Mai - Camp d'éléphant - Paysage 4"/>
          <p:cNvPicPr preferRelativeResize="0"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5661025"/>
            <a:ext cx="1474787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75" y="50304"/>
            <a:ext cx="1056388" cy="1700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5974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ChangeArrowheads="1"/>
          </p:cNvSpPr>
          <p:nvPr/>
        </p:nvSpPr>
        <p:spPr bwMode="auto">
          <a:xfrm>
            <a:off x="3957638" y="1214438"/>
            <a:ext cx="4862512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80975" indent="-180975">
              <a:spcBef>
                <a:spcPct val="20000"/>
              </a:spcBef>
            </a:pPr>
            <a:r>
              <a:rPr lang="en-US" sz="1600" b="1">
                <a:cs typeface="Arial" charset="0"/>
              </a:rPr>
              <a:t>12 key priorities for water action:</a:t>
            </a: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2782888" y="2014538"/>
            <a:ext cx="6176962" cy="271462"/>
          </a:xfrm>
          <a:prstGeom prst="rect">
            <a:avLst/>
          </a:prstGeom>
          <a:solidFill>
            <a:srgbClr val="FF9966">
              <a:alpha val="3882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sz="1200" b="1">
                <a:cs typeface="Arial" charset="0"/>
              </a:rPr>
              <a:t>Guarantee access to water services for all and the Right to Water</a:t>
            </a: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2782888" y="2576513"/>
            <a:ext cx="6176962" cy="250825"/>
          </a:xfrm>
          <a:prstGeom prst="rect">
            <a:avLst/>
          </a:prstGeom>
          <a:solidFill>
            <a:srgbClr val="FF9966">
              <a:alpha val="3882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sz="1200" b="1">
                <a:cs typeface="Arial" charset="0"/>
              </a:rPr>
              <a:t>Contribute to improved hygiene and health through water</a:t>
            </a:r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2795588" y="3695700"/>
            <a:ext cx="6143625" cy="234950"/>
          </a:xfrm>
          <a:prstGeom prst="rect">
            <a:avLst/>
          </a:prstGeom>
          <a:solidFill>
            <a:srgbClr val="663300">
              <a:alpha val="4705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sz="1200" b="1" dirty="0">
                <a:cs typeface="Arial" charset="0"/>
              </a:rPr>
              <a:t>Ensure food security</a:t>
            </a:r>
          </a:p>
        </p:txBody>
      </p:sp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2771775" y="3429000"/>
            <a:ext cx="6157913" cy="250825"/>
          </a:xfrm>
          <a:prstGeom prst="rect">
            <a:avLst/>
          </a:prstGeom>
          <a:solidFill>
            <a:srgbClr val="663300">
              <a:alpha val="4666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sz="1200" b="1" dirty="0">
                <a:cs typeface="Arial" charset="0"/>
              </a:rPr>
              <a:t>Balance multiple uses through IWRM</a:t>
            </a:r>
          </a:p>
        </p:txBody>
      </p:sp>
      <p:sp>
        <p:nvSpPr>
          <p:cNvPr id="21511" name="Rectangle 7"/>
          <p:cNvSpPr>
            <a:spLocks noChangeArrowheads="1"/>
          </p:cNvSpPr>
          <p:nvPr/>
        </p:nvSpPr>
        <p:spPr bwMode="auto">
          <a:xfrm>
            <a:off x="2782888" y="2835275"/>
            <a:ext cx="6175375" cy="244475"/>
          </a:xfrm>
          <a:prstGeom prst="rect">
            <a:avLst/>
          </a:prstGeom>
          <a:solidFill>
            <a:srgbClr val="FF9966">
              <a:alpha val="3882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sz="1200" b="1">
                <a:cs typeface="Arial" charset="0"/>
              </a:rPr>
              <a:t>Protect populations and economies from risks</a:t>
            </a:r>
          </a:p>
        </p:txBody>
      </p:sp>
      <p:sp>
        <p:nvSpPr>
          <p:cNvPr id="21512" name="Rectangle 8"/>
          <p:cNvSpPr>
            <a:spLocks noChangeArrowheads="1"/>
          </p:cNvSpPr>
          <p:nvPr/>
        </p:nvSpPr>
        <p:spPr bwMode="auto">
          <a:xfrm>
            <a:off x="2782888" y="4171950"/>
            <a:ext cx="6149975" cy="268288"/>
          </a:xfrm>
          <a:prstGeom prst="rect">
            <a:avLst/>
          </a:prstGeom>
          <a:solidFill>
            <a:srgbClr val="663300">
              <a:alpha val="47058"/>
            </a:srgbClr>
          </a:solidFill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200" b="1" dirty="0">
                <a:cs typeface="Arial" charset="0"/>
              </a:rPr>
              <a:t>Protect and value ecosystem services and green growth</a:t>
            </a:r>
          </a:p>
        </p:txBody>
      </p:sp>
      <p:sp>
        <p:nvSpPr>
          <p:cNvPr id="21513" name="Rectangle 9"/>
          <p:cNvSpPr>
            <a:spLocks noChangeArrowheads="1"/>
          </p:cNvSpPr>
          <p:nvPr/>
        </p:nvSpPr>
        <p:spPr bwMode="auto">
          <a:xfrm>
            <a:off x="2782888" y="4635500"/>
            <a:ext cx="6134100" cy="273050"/>
          </a:xfrm>
          <a:prstGeom prst="rect">
            <a:avLst/>
          </a:prstGeom>
          <a:solidFill>
            <a:srgbClr val="3366CC">
              <a:alpha val="6509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sz="1200" b="1">
                <a:cs typeface="Arial" charset="0"/>
              </a:rPr>
              <a:t>Improve the quality of water resources and ecosystems</a:t>
            </a:r>
          </a:p>
        </p:txBody>
      </p:sp>
      <p:sp>
        <p:nvSpPr>
          <p:cNvPr id="21514" name="Rectangle 10"/>
          <p:cNvSpPr>
            <a:spLocks noChangeArrowheads="1"/>
          </p:cNvSpPr>
          <p:nvPr/>
        </p:nvSpPr>
        <p:spPr bwMode="auto">
          <a:xfrm>
            <a:off x="2782888" y="4924425"/>
            <a:ext cx="6134100" cy="242888"/>
          </a:xfrm>
          <a:prstGeom prst="rect">
            <a:avLst/>
          </a:prstGeom>
          <a:solidFill>
            <a:srgbClr val="3366CC">
              <a:alpha val="6509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sz="1200" b="1">
                <a:cs typeface="Arial" charset="0"/>
              </a:rPr>
              <a:t>Adjust pressures and footprints of human activities on water</a:t>
            </a:r>
          </a:p>
        </p:txBody>
      </p:sp>
      <p:sp>
        <p:nvSpPr>
          <p:cNvPr id="21515" name="Rectangle 11"/>
          <p:cNvSpPr>
            <a:spLocks noChangeArrowheads="1"/>
          </p:cNvSpPr>
          <p:nvPr/>
        </p:nvSpPr>
        <p:spPr bwMode="auto">
          <a:xfrm>
            <a:off x="2782888" y="3095625"/>
            <a:ext cx="6169025" cy="214313"/>
          </a:xfrm>
          <a:prstGeom prst="rect">
            <a:avLst/>
          </a:prstGeom>
          <a:solidFill>
            <a:srgbClr val="FF9966">
              <a:alpha val="3882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sz="1200" b="1">
                <a:cs typeface="Arial" charset="0"/>
              </a:rPr>
              <a:t>Contribute to cooperation and peace</a:t>
            </a:r>
          </a:p>
        </p:txBody>
      </p:sp>
      <p:sp>
        <p:nvSpPr>
          <p:cNvPr id="21516" name="Rectangle 12"/>
          <p:cNvSpPr>
            <a:spLocks noChangeArrowheads="1"/>
          </p:cNvSpPr>
          <p:nvPr/>
        </p:nvSpPr>
        <p:spPr bwMode="auto">
          <a:xfrm>
            <a:off x="2782888" y="5186363"/>
            <a:ext cx="6127750" cy="271462"/>
          </a:xfrm>
          <a:prstGeom prst="rect">
            <a:avLst/>
          </a:prstGeom>
          <a:solidFill>
            <a:srgbClr val="3366CC">
              <a:alpha val="6509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sz="1200" b="1">
                <a:cs typeface="Arial" charset="0"/>
              </a:rPr>
              <a:t>Respond to climate and global changes in an urbanizing world</a:t>
            </a:r>
          </a:p>
        </p:txBody>
      </p:sp>
      <p:sp>
        <p:nvSpPr>
          <p:cNvPr id="21517" name="Rectangle 13"/>
          <p:cNvSpPr>
            <a:spLocks noChangeArrowheads="1"/>
          </p:cNvSpPr>
          <p:nvPr/>
        </p:nvSpPr>
        <p:spPr bwMode="auto">
          <a:xfrm>
            <a:off x="2782888" y="2300288"/>
            <a:ext cx="6181725" cy="266700"/>
          </a:xfrm>
          <a:prstGeom prst="rect">
            <a:avLst/>
          </a:prstGeom>
          <a:solidFill>
            <a:srgbClr val="FF9966">
              <a:alpha val="3882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sz="1200" b="1">
                <a:cs typeface="Arial" charset="0"/>
              </a:rPr>
              <a:t>Guarantee access to integrated sanitation services for all</a:t>
            </a:r>
          </a:p>
        </p:txBody>
      </p:sp>
      <p:sp>
        <p:nvSpPr>
          <p:cNvPr id="21518" name="Rectangle 14"/>
          <p:cNvSpPr>
            <a:spLocks noChangeArrowheads="1"/>
          </p:cNvSpPr>
          <p:nvPr/>
        </p:nvSpPr>
        <p:spPr bwMode="auto">
          <a:xfrm>
            <a:off x="2771775" y="3933825"/>
            <a:ext cx="6149975" cy="222250"/>
          </a:xfrm>
          <a:prstGeom prst="rect">
            <a:avLst/>
          </a:prstGeom>
          <a:solidFill>
            <a:srgbClr val="663300">
              <a:alpha val="4705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sz="1200" b="1" dirty="0">
                <a:cs typeface="Arial" charset="0"/>
              </a:rPr>
              <a:t>Harmonize energy and water</a:t>
            </a:r>
          </a:p>
        </p:txBody>
      </p:sp>
      <p:sp>
        <p:nvSpPr>
          <p:cNvPr id="21519" name="Rectangle 15"/>
          <p:cNvSpPr>
            <a:spLocks noChangeArrowheads="1"/>
          </p:cNvSpPr>
          <p:nvPr/>
        </p:nvSpPr>
        <p:spPr bwMode="auto">
          <a:xfrm rot="-5400000">
            <a:off x="5664994" y="3056732"/>
            <a:ext cx="249237" cy="6178550"/>
          </a:xfrm>
          <a:prstGeom prst="rect">
            <a:avLst/>
          </a:prstGeom>
          <a:solidFill>
            <a:srgbClr val="808000">
              <a:alpha val="3411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 anchor="ctr"/>
          <a:lstStyle/>
          <a:p>
            <a:pPr algn="ctr"/>
            <a:r>
              <a:rPr lang="en-US" sz="1200" b="1">
                <a:cs typeface="Arial" charset="0"/>
              </a:rPr>
              <a:t>Finance water for all</a:t>
            </a:r>
          </a:p>
        </p:txBody>
      </p:sp>
      <p:sp>
        <p:nvSpPr>
          <p:cNvPr id="21520" name="Rectangle 16"/>
          <p:cNvSpPr>
            <a:spLocks noChangeArrowheads="1"/>
          </p:cNvSpPr>
          <p:nvPr/>
        </p:nvSpPr>
        <p:spPr bwMode="auto">
          <a:xfrm rot="-5400000">
            <a:off x="5653882" y="2778919"/>
            <a:ext cx="258762" cy="6165850"/>
          </a:xfrm>
          <a:prstGeom prst="rect">
            <a:avLst/>
          </a:prstGeom>
          <a:solidFill>
            <a:srgbClr val="808000">
              <a:alpha val="3411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 anchor="ctr"/>
          <a:lstStyle/>
          <a:p>
            <a:pPr algn="ctr"/>
            <a:r>
              <a:rPr lang="en-US" sz="1200" b="1">
                <a:cs typeface="Arial" charset="0"/>
              </a:rPr>
              <a:t>Good governance</a:t>
            </a:r>
          </a:p>
        </p:txBody>
      </p:sp>
      <p:sp>
        <p:nvSpPr>
          <p:cNvPr id="21521" name="Rectangle 3"/>
          <p:cNvSpPr>
            <a:spLocks noChangeArrowheads="1"/>
          </p:cNvSpPr>
          <p:nvPr/>
        </p:nvSpPr>
        <p:spPr bwMode="auto">
          <a:xfrm>
            <a:off x="1503363" y="1201738"/>
            <a:ext cx="170021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1600" b="1">
                <a:cs typeface="Arial" charset="0"/>
              </a:rPr>
              <a:t>3 strategic directions</a:t>
            </a:r>
          </a:p>
        </p:txBody>
      </p:sp>
      <p:grpSp>
        <p:nvGrpSpPr>
          <p:cNvPr id="21522" name="Group 18"/>
          <p:cNvGrpSpPr>
            <a:grpSpLocks/>
          </p:cNvGrpSpPr>
          <p:nvPr/>
        </p:nvGrpSpPr>
        <p:grpSpPr bwMode="auto">
          <a:xfrm>
            <a:off x="1468438" y="1978025"/>
            <a:ext cx="1117600" cy="3524250"/>
            <a:chOff x="208" y="1072"/>
            <a:chExt cx="528" cy="3896"/>
          </a:xfrm>
        </p:grpSpPr>
        <p:sp>
          <p:nvSpPr>
            <p:cNvPr id="21539" name="Rectangle 19"/>
            <p:cNvSpPr>
              <a:spLocks noChangeArrowheads="1"/>
            </p:cNvSpPr>
            <p:nvPr/>
          </p:nvSpPr>
          <p:spPr bwMode="auto">
            <a:xfrm>
              <a:off x="208" y="1972"/>
              <a:ext cx="528" cy="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pt-BR" b="1">
                <a:cs typeface="Arial" charset="0"/>
              </a:endParaRPr>
            </a:p>
          </p:txBody>
        </p:sp>
        <p:sp>
          <p:nvSpPr>
            <p:cNvPr id="21540" name="Rectangle 20"/>
            <p:cNvSpPr>
              <a:spLocks noChangeArrowheads="1"/>
            </p:cNvSpPr>
            <p:nvPr/>
          </p:nvSpPr>
          <p:spPr bwMode="auto">
            <a:xfrm>
              <a:off x="208" y="1072"/>
              <a:ext cx="528" cy="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pt-BR" b="1">
                <a:cs typeface="Arial" charset="0"/>
              </a:endParaRPr>
            </a:p>
          </p:txBody>
        </p:sp>
        <p:sp>
          <p:nvSpPr>
            <p:cNvPr id="21541" name="Rectangle 21"/>
            <p:cNvSpPr>
              <a:spLocks noChangeArrowheads="1"/>
            </p:cNvSpPr>
            <p:nvPr/>
          </p:nvSpPr>
          <p:spPr bwMode="auto">
            <a:xfrm>
              <a:off x="208" y="2868"/>
              <a:ext cx="528" cy="6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pt-BR" b="1">
                <a:cs typeface="Arial" charset="0"/>
              </a:endParaRPr>
            </a:p>
          </p:txBody>
        </p:sp>
        <p:sp>
          <p:nvSpPr>
            <p:cNvPr id="21542" name="Rectangle 22"/>
            <p:cNvSpPr>
              <a:spLocks noChangeArrowheads="1"/>
            </p:cNvSpPr>
            <p:nvPr/>
          </p:nvSpPr>
          <p:spPr bwMode="auto">
            <a:xfrm>
              <a:off x="208" y="3524"/>
              <a:ext cx="528" cy="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pt-BR" b="1">
                <a:cs typeface="Arial" charset="0"/>
              </a:endParaRPr>
            </a:p>
          </p:txBody>
        </p:sp>
        <p:sp>
          <p:nvSpPr>
            <p:cNvPr id="21543" name="Rectangle 23"/>
            <p:cNvSpPr>
              <a:spLocks noChangeArrowheads="1"/>
            </p:cNvSpPr>
            <p:nvPr/>
          </p:nvSpPr>
          <p:spPr bwMode="auto">
            <a:xfrm>
              <a:off x="208" y="4260"/>
              <a:ext cx="528" cy="7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pt-BR" b="1">
                <a:cs typeface="Arial" charset="0"/>
              </a:endParaRPr>
            </a:p>
          </p:txBody>
        </p:sp>
      </p:grpSp>
      <p:sp>
        <p:nvSpPr>
          <p:cNvPr id="21523" name="Text Box 24"/>
          <p:cNvSpPr txBox="1">
            <a:spLocks noChangeArrowheads="1"/>
          </p:cNvSpPr>
          <p:nvPr/>
        </p:nvSpPr>
        <p:spPr bwMode="auto">
          <a:xfrm rot="5400000">
            <a:off x="1296988" y="2741613"/>
            <a:ext cx="20193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00" b="1">
                <a:cs typeface="Arial" charset="0"/>
              </a:rPr>
              <a:t>Ensure everyone’s well-  being</a:t>
            </a:r>
          </a:p>
        </p:txBody>
      </p:sp>
      <p:sp>
        <p:nvSpPr>
          <p:cNvPr id="21524" name="Text Box 25"/>
          <p:cNvSpPr txBox="1">
            <a:spLocks noChangeArrowheads="1"/>
          </p:cNvSpPr>
          <p:nvPr/>
        </p:nvSpPr>
        <p:spPr bwMode="auto">
          <a:xfrm rot="5400000">
            <a:off x="658813" y="3608388"/>
            <a:ext cx="22098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300" b="1">
                <a:cs typeface="Arial" charset="0"/>
              </a:rPr>
              <a:t>Contribute to economic development</a:t>
            </a:r>
          </a:p>
        </p:txBody>
      </p:sp>
      <p:sp>
        <p:nvSpPr>
          <p:cNvPr id="21525" name="Text Box 26"/>
          <p:cNvSpPr txBox="1">
            <a:spLocks noChangeArrowheads="1"/>
          </p:cNvSpPr>
          <p:nvPr/>
        </p:nvSpPr>
        <p:spPr bwMode="auto">
          <a:xfrm rot="5400000">
            <a:off x="1543050" y="4873626"/>
            <a:ext cx="136207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00" b="1">
                <a:cs typeface="Arial" charset="0"/>
              </a:rPr>
              <a:t>Keep the planet blue</a:t>
            </a:r>
          </a:p>
        </p:txBody>
      </p:sp>
      <p:sp>
        <p:nvSpPr>
          <p:cNvPr id="21526" name="AutoShape 27"/>
          <p:cNvSpPr>
            <a:spLocks noChangeArrowheads="1"/>
          </p:cNvSpPr>
          <p:nvPr/>
        </p:nvSpPr>
        <p:spPr bwMode="auto">
          <a:xfrm>
            <a:off x="1808163" y="1746250"/>
            <a:ext cx="320675" cy="314325"/>
          </a:xfrm>
          <a:prstGeom prst="downArrow">
            <a:avLst>
              <a:gd name="adj1" fmla="val 50000"/>
              <a:gd name="adj2" fmla="val 25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/>
          <a:p>
            <a:endParaRPr lang="pt-BR">
              <a:cs typeface="Arial" charset="0"/>
            </a:endParaRPr>
          </a:p>
        </p:txBody>
      </p:sp>
      <p:sp>
        <p:nvSpPr>
          <p:cNvPr id="21527" name="AutoShape 28"/>
          <p:cNvSpPr>
            <a:spLocks noChangeArrowheads="1"/>
          </p:cNvSpPr>
          <p:nvPr/>
        </p:nvSpPr>
        <p:spPr bwMode="auto">
          <a:xfrm>
            <a:off x="5314950" y="1592263"/>
            <a:ext cx="322263" cy="314325"/>
          </a:xfrm>
          <a:prstGeom prst="downArrow">
            <a:avLst>
              <a:gd name="adj1" fmla="val 50000"/>
              <a:gd name="adj2" fmla="val 25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/>
          <a:p>
            <a:endParaRPr lang="pt-BR">
              <a:cs typeface="Arial" charset="0"/>
            </a:endParaRPr>
          </a:p>
        </p:txBody>
      </p:sp>
      <p:sp>
        <p:nvSpPr>
          <p:cNvPr id="21528" name="Text Box 29"/>
          <p:cNvSpPr txBox="1">
            <a:spLocks noChangeArrowheads="1"/>
          </p:cNvSpPr>
          <p:nvPr/>
        </p:nvSpPr>
        <p:spPr bwMode="auto">
          <a:xfrm>
            <a:off x="444500" y="296863"/>
            <a:ext cx="8255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pt-BR" b="1">
              <a:solidFill>
                <a:schemeClr val="accent2"/>
              </a:solidFill>
              <a:cs typeface="Arial" charset="0"/>
            </a:endParaRPr>
          </a:p>
        </p:txBody>
      </p:sp>
      <p:sp>
        <p:nvSpPr>
          <p:cNvPr id="21529" name="Rectangle 30"/>
          <p:cNvSpPr>
            <a:spLocks noChangeArrowheads="1"/>
          </p:cNvSpPr>
          <p:nvPr/>
        </p:nvSpPr>
        <p:spPr bwMode="auto">
          <a:xfrm>
            <a:off x="1473200" y="5638800"/>
            <a:ext cx="1104900" cy="958850"/>
          </a:xfrm>
          <a:prstGeom prst="rect">
            <a:avLst/>
          </a:prstGeom>
          <a:solidFill>
            <a:schemeClr val="bg1">
              <a:alpha val="3411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 anchor="ctr"/>
          <a:lstStyle/>
          <a:p>
            <a:pPr algn="ctr"/>
            <a:r>
              <a:rPr lang="fr-FR" sz="1400" b="1">
                <a:cs typeface="Arial" charset="0"/>
              </a:rPr>
              <a:t>Conditions</a:t>
            </a:r>
          </a:p>
          <a:p>
            <a:pPr algn="ctr"/>
            <a:r>
              <a:rPr lang="fr-FR" sz="1400" b="1">
                <a:cs typeface="Arial" charset="0"/>
              </a:rPr>
              <a:t> for</a:t>
            </a:r>
          </a:p>
          <a:p>
            <a:pPr algn="ctr"/>
            <a:r>
              <a:rPr lang="fr-FR" sz="1400" b="1">
                <a:cs typeface="Arial" charset="0"/>
              </a:rPr>
              <a:t> success</a:t>
            </a:r>
          </a:p>
        </p:txBody>
      </p:sp>
      <p:sp>
        <p:nvSpPr>
          <p:cNvPr id="21530" name="Rectangle 31"/>
          <p:cNvSpPr>
            <a:spLocks noChangeArrowheads="1"/>
          </p:cNvSpPr>
          <p:nvPr/>
        </p:nvSpPr>
        <p:spPr bwMode="auto">
          <a:xfrm rot="-5400000">
            <a:off x="5666581" y="3342482"/>
            <a:ext cx="246063" cy="6178550"/>
          </a:xfrm>
          <a:prstGeom prst="rect">
            <a:avLst/>
          </a:prstGeom>
          <a:solidFill>
            <a:srgbClr val="808000">
              <a:alpha val="3411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 anchor="ctr"/>
          <a:lstStyle/>
          <a:p>
            <a:pPr algn="ctr"/>
            <a:r>
              <a:rPr lang="en-US" sz="1200" b="1">
                <a:cs typeface="Arial" charset="0"/>
              </a:rPr>
              <a:t>Enabling environment</a:t>
            </a:r>
          </a:p>
        </p:txBody>
      </p:sp>
      <p:sp>
        <p:nvSpPr>
          <p:cNvPr id="21531" name="Rectangle 2"/>
          <p:cNvSpPr>
            <a:spLocks noChangeArrowheads="1"/>
          </p:cNvSpPr>
          <p:nvPr/>
        </p:nvSpPr>
        <p:spPr bwMode="auto">
          <a:xfrm>
            <a:off x="1476375" y="71438"/>
            <a:ext cx="7848600" cy="83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fr-FR" sz="3200" dirty="0" smtClean="0">
                <a:solidFill>
                  <a:schemeClr val="tx2"/>
                </a:solidFill>
                <a:latin typeface="Calibri" pitchFamily="34" charset="0"/>
              </a:rPr>
              <a:t>THEMATIC PROCESS </a:t>
            </a:r>
            <a:r>
              <a:rPr lang="fr-FR" sz="3200" dirty="0">
                <a:solidFill>
                  <a:schemeClr val="tx2"/>
                </a:solidFill>
                <a:latin typeface="Calibri" pitchFamily="34" charset="0"/>
              </a:rPr>
              <a:t/>
            </a:r>
            <a:br>
              <a:rPr lang="fr-FR" sz="3200" dirty="0">
                <a:solidFill>
                  <a:schemeClr val="tx2"/>
                </a:solidFill>
                <a:latin typeface="Calibri" pitchFamily="34" charset="0"/>
              </a:rPr>
            </a:br>
            <a:endParaRPr lang="fr-FR" sz="1400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21532" name="Rectangle 34"/>
          <p:cNvSpPr>
            <a:spLocks noChangeArrowheads="1"/>
          </p:cNvSpPr>
          <p:nvPr/>
        </p:nvSpPr>
        <p:spPr bwMode="auto">
          <a:xfrm>
            <a:off x="3492500" y="908050"/>
            <a:ext cx="3816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fr-FR" b="1">
                <a:solidFill>
                  <a:schemeClr val="accent2"/>
                </a:solidFill>
              </a:rPr>
              <a:t>CREATING A BLUE MOVEMENT !</a:t>
            </a:r>
          </a:p>
        </p:txBody>
      </p:sp>
      <p:pic>
        <p:nvPicPr>
          <p:cNvPr id="2153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98107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34" name="Picture 5" descr="jpg_arton623-3145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4675"/>
            <a:ext cx="1476375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35" name="Picture 6" descr="Tristan Clements_4OK"/>
          <p:cNvPicPr preferRelativeResize="0"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3141663"/>
            <a:ext cx="1471612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36" name="Picture 7" descr="Perito_Moreno_Glacier_Patagonia_Argentina_Luca_Galuzzi_2005"/>
          <p:cNvPicPr preferRelativeResize="0"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37063"/>
            <a:ext cx="147637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37" name="Picture 9" descr="Chang Mai - Camp d'éléphant - Paysage 4"/>
          <p:cNvPicPr preferRelativeResize="0"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5661025"/>
            <a:ext cx="1474787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38" name="CaixaDeTexto 40"/>
          <p:cNvSpPr txBox="1">
            <a:spLocks noChangeArrowheads="1"/>
          </p:cNvSpPr>
          <p:nvPr/>
        </p:nvSpPr>
        <p:spPr bwMode="auto">
          <a:xfrm>
            <a:off x="1547813" y="2060575"/>
            <a:ext cx="11525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pt-BR"/>
          </a:p>
          <a:p>
            <a:pPr eaLnBrk="1" hangingPunct="1"/>
            <a:endParaRPr lang="pt-BR"/>
          </a:p>
          <a:p>
            <a:pPr eaLnBrk="1" hangingPunct="1"/>
            <a:endParaRPr lang="pt-BR"/>
          </a:p>
          <a:p>
            <a:pPr eaLnBrk="1" hangingPunct="1"/>
            <a:endParaRPr lang="pt-BR"/>
          </a:p>
        </p:txBody>
      </p:sp>
      <p:pic>
        <p:nvPicPr>
          <p:cNvPr id="40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75" y="50304"/>
            <a:ext cx="1056388" cy="1700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71438"/>
            <a:ext cx="7653337" cy="836612"/>
          </a:xfrm>
        </p:spPr>
        <p:txBody>
          <a:bodyPr/>
          <a:lstStyle/>
          <a:p>
            <a:pPr eaLnBrk="1" hangingPunct="1"/>
            <a:r>
              <a:rPr lang="fr-FR" sz="3800" smtClean="0"/>
              <a:t>THE WORLD WATER COUNCIL</a:t>
            </a:r>
          </a:p>
        </p:txBody>
      </p:sp>
      <p:pic>
        <p:nvPicPr>
          <p:cNvPr id="4099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98107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6" descr="jpg_arton623-31450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4675"/>
            <a:ext cx="1476375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7" descr="Tristan Clements_4OK"/>
          <p:cNvPicPr preferRelativeResize="0"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3141663"/>
            <a:ext cx="1474787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8" descr="Perito_Moreno_Glacier_Patagonia_Argentina_Luca_Galuzzi_2005"/>
          <p:cNvPicPr preferRelativeResize="0"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37063"/>
            <a:ext cx="147637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Rectangle 13"/>
          <p:cNvSpPr>
            <a:spLocks noGrp="1" noChangeArrowheads="1"/>
          </p:cNvSpPr>
          <p:nvPr>
            <p:ph type="body" idx="1"/>
          </p:nvPr>
        </p:nvSpPr>
        <p:spPr>
          <a:xfrm>
            <a:off x="1754188" y="1196975"/>
            <a:ext cx="6994525" cy="5040313"/>
          </a:xfrm>
          <a:noFill/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fr-FR" sz="1800" b="0" dirty="0" smtClean="0">
              <a:cs typeface="Arial" charset="0"/>
            </a:endParaRPr>
          </a:p>
          <a:p>
            <a:pPr eaLnBrk="1" hangingPunct="1">
              <a:lnSpc>
                <a:spcPct val="80000"/>
              </a:lnSpc>
              <a:buFontTx/>
              <a:buBlip>
                <a:blip r:embed="rId6"/>
              </a:buBlip>
            </a:pPr>
            <a:r>
              <a:rPr lang="fr-FR" sz="1800" b="0" dirty="0" smtClean="0">
                <a:cs typeface="Arial" charset="0"/>
              </a:rPr>
              <a:t>International organization created in 1995 based in Marseille, France. </a:t>
            </a:r>
          </a:p>
          <a:p>
            <a:pPr eaLnBrk="1" hangingPunct="1">
              <a:lnSpc>
                <a:spcPct val="80000"/>
              </a:lnSpc>
              <a:buFontTx/>
              <a:buBlip>
                <a:blip r:embed="rId6"/>
              </a:buBlip>
            </a:pPr>
            <a:endParaRPr lang="fr-FR" sz="1800" b="0" dirty="0" smtClean="0">
              <a:cs typeface="Arial" charset="0"/>
            </a:endParaRPr>
          </a:p>
          <a:p>
            <a:pPr eaLnBrk="1" hangingPunct="1">
              <a:lnSpc>
                <a:spcPct val="80000"/>
              </a:lnSpc>
              <a:buFontTx/>
              <a:buBlip>
                <a:blip r:embed="rId6"/>
              </a:buBlip>
            </a:pPr>
            <a:r>
              <a:rPr lang="fr-CA" sz="1800" b="0" dirty="0" smtClean="0">
                <a:cs typeface="Arial" charset="0"/>
              </a:rPr>
              <a:t>A voice for the international water community, representing all stakeholders and sectors</a:t>
            </a:r>
            <a:endParaRPr lang="fr-FR" sz="1800" b="0" dirty="0" smtClean="0">
              <a:cs typeface="Arial" charset="0"/>
              <a:sym typeface="Wingdings" pitchFamily="2" charset="2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fr-FR" sz="1800" b="0" dirty="0" smtClean="0">
              <a:cs typeface="Arial" charset="0"/>
              <a:sym typeface="Wingdings" pitchFamily="2" charset="2"/>
            </a:endParaRPr>
          </a:p>
          <a:p>
            <a:pPr eaLnBrk="1" hangingPunct="1">
              <a:lnSpc>
                <a:spcPct val="80000"/>
              </a:lnSpc>
              <a:buFontTx/>
              <a:buBlip>
                <a:blip r:embed="rId6"/>
              </a:buBlip>
            </a:pPr>
            <a:r>
              <a:rPr lang="fr-FR" sz="1800" b="0" dirty="0" smtClean="0">
                <a:cs typeface="Arial" charset="0"/>
              </a:rPr>
              <a:t>Gathers nearly 400 member organizations from approximately 70 countries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fr-FR" sz="1800" b="0" dirty="0" smtClean="0">
                <a:cs typeface="Arial" charset="0"/>
              </a:rPr>
              <a:t> </a:t>
            </a:r>
          </a:p>
          <a:p>
            <a:pPr eaLnBrk="1" hangingPunct="1">
              <a:lnSpc>
                <a:spcPct val="80000"/>
              </a:lnSpc>
              <a:buFontTx/>
              <a:buBlip>
                <a:blip r:embed="rId6"/>
              </a:buBlip>
            </a:pPr>
            <a:r>
              <a:rPr lang="fr-FR" sz="1800" b="0" dirty="0" smtClean="0">
                <a:cs typeface="Arial" charset="0"/>
              </a:rPr>
              <a:t>Think-Tank </a:t>
            </a:r>
            <a:r>
              <a:rPr lang="fr-FR" sz="1800" b="0" dirty="0" smtClean="0">
                <a:cs typeface="Arial" charset="0"/>
              </a:rPr>
              <a:t>for the development of global water resources </a:t>
            </a:r>
            <a:r>
              <a:rPr lang="fr-FR" sz="1800" b="0" dirty="0" smtClean="0">
                <a:cs typeface="Arial" charset="0"/>
              </a:rPr>
              <a:t>policies – Water Policy Journal </a:t>
            </a:r>
            <a:endParaRPr lang="fr-FR" sz="1800" b="0" dirty="0" smtClean="0">
              <a:cs typeface="Arial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fr-FR" sz="1800" b="0" dirty="0" smtClean="0">
              <a:cs typeface="Arial" charset="0"/>
            </a:endParaRPr>
          </a:p>
          <a:p>
            <a:pPr eaLnBrk="1" hangingPunct="1">
              <a:lnSpc>
                <a:spcPct val="80000"/>
              </a:lnSpc>
              <a:buFontTx/>
              <a:buBlip>
                <a:blip r:embed="rId6"/>
              </a:buBlip>
            </a:pPr>
            <a:r>
              <a:rPr lang="fr-FR" sz="1800" b="0" dirty="0" smtClean="0">
                <a:cs typeface="Arial" charset="0"/>
              </a:rPr>
              <a:t>Organizes the World Water Forum every 3 years in partnership with a host country and city: 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ü"/>
            </a:pPr>
            <a:r>
              <a:rPr lang="fr-FR" sz="1600" dirty="0" smtClean="0">
                <a:cs typeface="Arial" charset="0"/>
              </a:rPr>
              <a:t>Marrakech in 1997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ü"/>
            </a:pPr>
            <a:r>
              <a:rPr lang="fr-FR" sz="1600" dirty="0" smtClean="0">
                <a:cs typeface="Arial" charset="0"/>
              </a:rPr>
              <a:t>The Hague in 2000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ü"/>
            </a:pPr>
            <a:r>
              <a:rPr lang="fr-FR" sz="1600" dirty="0" smtClean="0">
                <a:cs typeface="Arial" charset="0"/>
              </a:rPr>
              <a:t>Kyoto in 2003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ü"/>
            </a:pPr>
            <a:r>
              <a:rPr lang="fr-FR" sz="1600" dirty="0" smtClean="0">
                <a:cs typeface="Arial" charset="0"/>
              </a:rPr>
              <a:t>Mexico in 2006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ü"/>
            </a:pPr>
            <a:r>
              <a:rPr lang="fr-FR" sz="1600" dirty="0" smtClean="0">
                <a:cs typeface="Arial" charset="0"/>
              </a:rPr>
              <a:t>Istanbul in 2009</a:t>
            </a:r>
          </a:p>
        </p:txBody>
      </p:sp>
      <p:pic>
        <p:nvPicPr>
          <p:cNvPr id="4104" name="Picture 14" descr="Chang Mai - Camp d'éléphant - Paysage 4"/>
          <p:cNvPicPr preferRelativeResize="0"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5661025"/>
            <a:ext cx="1474787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04597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90663" y="0"/>
            <a:ext cx="7653337" cy="836613"/>
          </a:xfrm>
        </p:spPr>
        <p:txBody>
          <a:bodyPr/>
          <a:lstStyle/>
          <a:p>
            <a:pPr algn="l" eaLnBrk="1" hangingPunct="1"/>
            <a:r>
              <a:rPr lang="fr-FR" sz="3200" dirty="0" smtClean="0"/>
              <a:t>REGIONAL PROCESS</a:t>
            </a:r>
          </a:p>
        </p:txBody>
      </p:sp>
      <p:pic>
        <p:nvPicPr>
          <p:cNvPr id="28676" name="Picture 6" descr="jpg_arton623-31450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4675"/>
            <a:ext cx="1476375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7" descr="Tristan Clements_4OK"/>
          <p:cNvPicPr preferRelativeResize="0"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3141663"/>
            <a:ext cx="1474787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8" descr="Perito_Moreno_Glacier_Patagonia_Argentina_Luca_Galuzzi_2005"/>
          <p:cNvPicPr preferRelativeResize="0"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37063"/>
            <a:ext cx="147637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Picture 10" descr="Chang Mai - Camp d'éléphant - Paysage 4"/>
          <p:cNvPicPr preferRelativeResize="0"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61025"/>
            <a:ext cx="1474788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75" y="50304"/>
            <a:ext cx="1056388" cy="1700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7" name="Grupo 16"/>
          <p:cNvGrpSpPr/>
          <p:nvPr/>
        </p:nvGrpSpPr>
        <p:grpSpPr>
          <a:xfrm>
            <a:off x="1492739" y="1229757"/>
            <a:ext cx="7545048" cy="4350356"/>
            <a:chOff x="179388" y="1687511"/>
            <a:chExt cx="9272446" cy="4906967"/>
          </a:xfrm>
        </p:grpSpPr>
        <p:sp>
          <p:nvSpPr>
            <p:cNvPr id="18" name="Text Box 30"/>
            <p:cNvSpPr txBox="1">
              <a:spLocks noChangeArrowheads="1"/>
            </p:cNvSpPr>
            <p:nvPr/>
          </p:nvSpPr>
          <p:spPr bwMode="auto">
            <a:xfrm>
              <a:off x="3985418" y="4140201"/>
              <a:ext cx="1379538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ko-KR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굴림" charset="-127"/>
                </a:rPr>
                <a:t>Southern</a:t>
              </a:r>
            </a:p>
          </p:txBody>
        </p:sp>
        <p:sp>
          <p:nvSpPr>
            <p:cNvPr id="19" name="Text Box 40"/>
            <p:cNvSpPr txBox="1">
              <a:spLocks noChangeArrowheads="1"/>
            </p:cNvSpPr>
            <p:nvPr/>
          </p:nvSpPr>
          <p:spPr bwMode="auto">
            <a:xfrm>
              <a:off x="5645013" y="4193640"/>
              <a:ext cx="1544776" cy="416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altLang="ko-KR" kern="0" dirty="0" smtClean="0">
                  <a:solidFill>
                    <a:srgbClr val="000000"/>
                  </a:solidFill>
                  <a:ea typeface="굴림" charset="-127"/>
                </a:rPr>
                <a:t>Northern</a:t>
              </a:r>
              <a:endParaRPr kumimoji="0" lang="fr-FR" altLang="ko-K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굴림" charset="-127"/>
              </a:endParaRPr>
            </a:p>
          </p:txBody>
        </p:sp>
        <p:grpSp>
          <p:nvGrpSpPr>
            <p:cNvPr id="20" name="Group 54"/>
            <p:cNvGrpSpPr>
              <a:grpSpLocks/>
            </p:cNvGrpSpPr>
            <p:nvPr/>
          </p:nvGrpSpPr>
          <p:grpSpPr bwMode="auto">
            <a:xfrm>
              <a:off x="4027488" y="4122739"/>
              <a:ext cx="4317999" cy="2471739"/>
              <a:chOff x="2591" y="2568"/>
              <a:chExt cx="2720" cy="1557"/>
            </a:xfrm>
          </p:grpSpPr>
          <p:sp>
            <p:nvSpPr>
              <p:cNvPr id="38" name="Oval 48"/>
              <p:cNvSpPr>
                <a:spLocks noChangeArrowheads="1"/>
              </p:cNvSpPr>
              <p:nvPr/>
            </p:nvSpPr>
            <p:spPr bwMode="auto">
              <a:xfrm>
                <a:off x="2591" y="2568"/>
                <a:ext cx="860" cy="284"/>
              </a:xfrm>
              <a:prstGeom prst="ellips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ko-KR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ea typeface="굴림" charset="-127"/>
                </a:endParaRPr>
              </a:p>
            </p:txBody>
          </p:sp>
          <p:sp>
            <p:nvSpPr>
              <p:cNvPr id="39" name="Oval 49"/>
              <p:cNvSpPr>
                <a:spLocks noChangeArrowheads="1"/>
              </p:cNvSpPr>
              <p:nvPr/>
            </p:nvSpPr>
            <p:spPr bwMode="auto">
              <a:xfrm>
                <a:off x="3613" y="2579"/>
                <a:ext cx="820" cy="330"/>
              </a:xfrm>
              <a:prstGeom prst="ellips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ko-KR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ea typeface="굴림" charset="-127"/>
                </a:endParaRPr>
              </a:p>
            </p:txBody>
          </p:sp>
          <p:sp>
            <p:nvSpPr>
              <p:cNvPr id="40" name="Rectangle 50"/>
              <p:cNvSpPr>
                <a:spLocks noChangeArrowheads="1"/>
              </p:cNvSpPr>
              <p:nvPr/>
            </p:nvSpPr>
            <p:spPr bwMode="auto">
              <a:xfrm>
                <a:off x="2763" y="3287"/>
                <a:ext cx="2548" cy="838"/>
              </a:xfrm>
              <a:prstGeom prst="rect">
                <a:avLst/>
              </a:prstGeom>
              <a:solidFill>
                <a:srgbClr val="BBE0E3"/>
              </a:solidFill>
              <a:ln w="9525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 lIns="18000" rIns="1800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altLang="ko-KR" sz="1800" b="0" i="0" u="sng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굴림" charset="-127"/>
                  </a:rPr>
                  <a:t>Cross-continental</a:t>
                </a:r>
                <a:r>
                  <a:rPr kumimoji="0" lang="fr-FR" altLang="ko-KR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굴림" charset="-127"/>
                  </a:rPr>
                  <a:t> Targets may result in cross</a:t>
                </a:r>
                <a:r>
                  <a:rPr lang="fr-FR" altLang="ko-KR" kern="0" dirty="0">
                    <a:solidFill>
                      <a:srgbClr val="000000"/>
                    </a:solidFill>
                    <a:ea typeface="굴림" charset="-127"/>
                  </a:rPr>
                  <a:t>-</a:t>
                </a:r>
                <a:r>
                  <a:rPr kumimoji="0" lang="fr-FR" altLang="ko-KR" sz="1800" b="0" i="0" u="none" strike="noStrike" kern="0" cap="none" spc="0" normalizeH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굴림" charset="-127"/>
                  </a:rPr>
                  <a:t>continental processes – (Central Asia, Mediterranean and others)</a:t>
                </a:r>
                <a:endParaRPr kumimoji="0" lang="fr-FR" altLang="ko-KR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굴림" charset="-127"/>
                </a:endParaRPr>
              </a:p>
            </p:txBody>
          </p:sp>
          <p:sp>
            <p:nvSpPr>
              <p:cNvPr id="41" name="Line 51"/>
              <p:cNvSpPr>
                <a:spLocks noChangeShapeType="1"/>
              </p:cNvSpPr>
              <p:nvPr/>
            </p:nvSpPr>
            <p:spPr bwMode="auto">
              <a:xfrm flipH="1" flipV="1">
                <a:off x="3273" y="2841"/>
                <a:ext cx="480" cy="304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2" name="Line 52"/>
              <p:cNvSpPr>
                <a:spLocks noChangeShapeType="1"/>
              </p:cNvSpPr>
              <p:nvPr/>
            </p:nvSpPr>
            <p:spPr bwMode="auto">
              <a:xfrm flipV="1">
                <a:off x="3753" y="2865"/>
                <a:ext cx="313" cy="300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21" name="AutoShape 55"/>
            <p:cNvSpPr>
              <a:spLocks/>
            </p:cNvSpPr>
            <p:nvPr/>
          </p:nvSpPr>
          <p:spPr bwMode="auto">
            <a:xfrm>
              <a:off x="6996113" y="1773236"/>
              <a:ext cx="223837" cy="914400"/>
            </a:xfrm>
            <a:prstGeom prst="rightBrace">
              <a:avLst>
                <a:gd name="adj1" fmla="val 34043"/>
                <a:gd name="adj2" fmla="val 5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굴림" charset="-127"/>
              </a:endParaRPr>
            </a:p>
          </p:txBody>
        </p:sp>
        <p:sp>
          <p:nvSpPr>
            <p:cNvPr id="22" name="AutoShape 56"/>
            <p:cNvSpPr>
              <a:spLocks/>
            </p:cNvSpPr>
            <p:nvPr/>
          </p:nvSpPr>
          <p:spPr bwMode="auto">
            <a:xfrm>
              <a:off x="7008813" y="2828924"/>
              <a:ext cx="223837" cy="914400"/>
            </a:xfrm>
            <a:prstGeom prst="rightBrace">
              <a:avLst>
                <a:gd name="adj1" fmla="val 34043"/>
                <a:gd name="adj2" fmla="val 5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굴림" charset="-127"/>
              </a:endParaRPr>
            </a:p>
          </p:txBody>
        </p:sp>
        <p:sp>
          <p:nvSpPr>
            <p:cNvPr id="23" name="Text Box 58"/>
            <p:cNvSpPr txBox="1">
              <a:spLocks noChangeArrowheads="1"/>
            </p:cNvSpPr>
            <p:nvPr/>
          </p:nvSpPr>
          <p:spPr bwMode="auto">
            <a:xfrm>
              <a:off x="7189788" y="1687511"/>
              <a:ext cx="2262046" cy="3009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tabLst>
                  <a:tab pos="87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tabLst>
                  <a:tab pos="87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tabLst>
                  <a:tab pos="87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tabLst>
                  <a:tab pos="87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tabLst>
                  <a:tab pos="87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87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87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87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873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-"/>
                <a:tabLst>
                  <a:tab pos="87313" algn="l"/>
                </a:tabLst>
                <a:defRPr/>
              </a:pPr>
              <a:r>
                <a:rPr kumimoji="0" lang="fr-FR" altLang="ko-KR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굴림" charset="-127"/>
                </a:rPr>
                <a:t> Coordinated</a:t>
              </a:r>
              <a:r>
                <a:rPr kumimoji="0" lang="fr-FR" altLang="ko-KR" sz="1600" b="0" i="0" u="none" strike="noStrike" kern="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굴림" charset="-127"/>
                </a:rPr>
                <a:t> by </a:t>
              </a:r>
              <a:r>
                <a:rPr kumimoji="0" lang="fr-FR" altLang="ko-KR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굴림" charset="-127"/>
                </a:rPr>
                <a:t> RPC under supervision of IFC Bureau</a:t>
              </a:r>
            </a:p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-"/>
                <a:tabLst>
                  <a:tab pos="87313" algn="l"/>
                </a:tabLst>
                <a:defRPr/>
              </a:pPr>
              <a:r>
                <a:rPr kumimoji="0" lang="fr-FR" altLang="ko-KR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굴림" charset="-127"/>
                </a:rPr>
                <a:t> Supports RC</a:t>
              </a:r>
            </a:p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-"/>
                <a:tabLst>
                  <a:tab pos="87313" algn="l"/>
                </a:tabLst>
                <a:defRPr/>
              </a:pPr>
              <a:endParaRPr kumimoji="0" lang="fr-FR" altLang="ko-KR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굴림" charset="-127"/>
              </a:endParaRPr>
            </a:p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-"/>
                <a:tabLst>
                  <a:tab pos="87313" algn="l"/>
                </a:tabLst>
                <a:defRPr/>
              </a:pPr>
              <a:r>
                <a:rPr kumimoji="0" lang="fr-FR" altLang="ko-KR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굴림" charset="-127"/>
                </a:rPr>
                <a:t> Implement SMART targets through </a:t>
              </a:r>
              <a:r>
                <a:rPr kumimoji="0" lang="fr-FR" altLang="ko-KR" sz="1600" b="0" i="0" u="none" strike="noStrike" kern="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굴림" charset="-127"/>
                </a:rPr>
                <a:t>WISE</a:t>
              </a:r>
              <a:r>
                <a:rPr kumimoji="0" lang="fr-FR" altLang="ko-KR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굴림" charset="-127"/>
                </a:rPr>
                <a:t> Processes</a:t>
              </a:r>
            </a:p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-"/>
                <a:tabLst>
                  <a:tab pos="87313" algn="l"/>
                </a:tabLst>
                <a:defRPr/>
              </a:pPr>
              <a:r>
                <a:rPr kumimoji="0" lang="fr-FR" altLang="ko-KR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굴림" charset="-127"/>
                </a:rPr>
                <a:t> Report outcomes</a:t>
              </a:r>
            </a:p>
          </p:txBody>
        </p:sp>
        <p:sp>
          <p:nvSpPr>
            <p:cNvPr id="24" name="Text Box 29"/>
            <p:cNvSpPr txBox="1">
              <a:spLocks noChangeArrowheads="1"/>
            </p:cNvSpPr>
            <p:nvPr/>
          </p:nvSpPr>
          <p:spPr bwMode="auto">
            <a:xfrm>
              <a:off x="4010027" y="4705673"/>
              <a:ext cx="1379537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ko-KR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굴림" charset="-127"/>
                </a:rPr>
                <a:t>Eastern</a:t>
              </a:r>
            </a:p>
          </p:txBody>
        </p:sp>
        <p:sp>
          <p:nvSpPr>
            <p:cNvPr id="25" name="Rectangle 4"/>
            <p:cNvSpPr>
              <a:spLocks noChangeArrowheads="1"/>
            </p:cNvSpPr>
            <p:nvPr/>
          </p:nvSpPr>
          <p:spPr bwMode="auto">
            <a:xfrm>
              <a:off x="180975" y="1858960"/>
              <a:ext cx="6770688" cy="914400"/>
            </a:xfrm>
            <a:prstGeom prst="rect">
              <a:avLst/>
            </a:prstGeom>
            <a:solidFill>
              <a:srgbClr val="BBE0E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altLang="ko-KR" kern="0" dirty="0" smtClean="0">
                  <a:solidFill>
                    <a:srgbClr val="000000"/>
                  </a:solidFill>
                  <a:ea typeface="굴림" charset="-127"/>
                </a:rPr>
                <a:t>Continental Processes</a:t>
              </a:r>
              <a:endParaRPr kumimoji="0" lang="fr-FR" altLang="ko-K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굴림" charset="-127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altLang="ko-K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굴림" charset="-127"/>
              </a:endParaRPr>
            </a:p>
          </p:txBody>
        </p:sp>
        <p:sp>
          <p:nvSpPr>
            <p:cNvPr id="26" name="Rectangle 5"/>
            <p:cNvSpPr>
              <a:spLocks noChangeArrowheads="1"/>
            </p:cNvSpPr>
            <p:nvPr/>
          </p:nvSpPr>
          <p:spPr bwMode="auto">
            <a:xfrm>
              <a:off x="179388" y="2930523"/>
              <a:ext cx="1460500" cy="898525"/>
            </a:xfrm>
            <a:prstGeom prst="rect">
              <a:avLst/>
            </a:prstGeom>
            <a:solidFill>
              <a:srgbClr val="BBE0E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altLang="ko-K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굴림" charset="-127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ko-KR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굴림" charset="-127"/>
                </a:rPr>
                <a:t>Americas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altLang="ko-KR" sz="1400" kern="0" noProof="0" dirty="0" smtClean="0">
                  <a:solidFill>
                    <a:srgbClr val="000000"/>
                  </a:solidFill>
                  <a:ea typeface="굴림" charset="-127"/>
                </a:rPr>
                <a:t>ANEAS</a:t>
              </a:r>
              <a:endParaRPr kumimoji="0" lang="fr-FR" altLang="ko-KR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굴림" charset="-127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altLang="ko-KR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굴림" charset="-127"/>
              </a:endParaRPr>
            </a:p>
          </p:txBody>
        </p:sp>
        <p:sp>
          <p:nvSpPr>
            <p:cNvPr id="27" name="Rectangle 6"/>
            <p:cNvSpPr>
              <a:spLocks noChangeArrowheads="1"/>
            </p:cNvSpPr>
            <p:nvPr/>
          </p:nvSpPr>
          <p:spPr bwMode="auto">
            <a:xfrm>
              <a:off x="1963738" y="2913060"/>
              <a:ext cx="1460500" cy="898525"/>
            </a:xfrm>
            <a:prstGeom prst="rect">
              <a:avLst/>
            </a:prstGeom>
            <a:solidFill>
              <a:srgbClr val="BBE0E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altLang="ko-K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굴림" charset="-127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ko-KR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굴림" charset="-127"/>
                </a:rPr>
                <a:t>Asia-Pacific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altLang="ko-KR" sz="1400" kern="0" noProof="0" dirty="0" smtClean="0">
                  <a:solidFill>
                    <a:srgbClr val="000000"/>
                  </a:solidFill>
                  <a:ea typeface="굴림" charset="-127"/>
                </a:rPr>
                <a:t>JWF</a:t>
              </a:r>
              <a:endParaRPr kumimoji="0" lang="fr-FR" altLang="ko-KR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굴림" charset="-127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altLang="ko-K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굴림" charset="-127"/>
              </a:endParaRPr>
            </a:p>
          </p:txBody>
        </p:sp>
        <p:sp>
          <p:nvSpPr>
            <p:cNvPr id="28" name="Rectangle 7"/>
            <p:cNvSpPr>
              <a:spLocks noChangeArrowheads="1"/>
            </p:cNvSpPr>
            <p:nvPr/>
          </p:nvSpPr>
          <p:spPr bwMode="auto">
            <a:xfrm>
              <a:off x="3719513" y="2930523"/>
              <a:ext cx="1460500" cy="898525"/>
            </a:xfrm>
            <a:prstGeom prst="rect">
              <a:avLst/>
            </a:prstGeom>
            <a:solidFill>
              <a:srgbClr val="BBE0E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altLang="ko-K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굴림" charset="-127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ko-KR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굴림" charset="-127"/>
                </a:rPr>
                <a:t>Europe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altLang="ko-KR" sz="1400" kern="0" noProof="0" dirty="0" smtClean="0">
                  <a:solidFill>
                    <a:srgbClr val="000000"/>
                  </a:solidFill>
                  <a:ea typeface="굴림" charset="-127"/>
                </a:rPr>
                <a:t>OIEAU</a:t>
              </a:r>
              <a:endParaRPr kumimoji="0" lang="fr-FR" altLang="ko-KR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굴림" charset="-127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altLang="ko-KR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굴림" charset="-127"/>
              </a:endParaRPr>
            </a:p>
          </p:txBody>
        </p:sp>
        <p:sp>
          <p:nvSpPr>
            <p:cNvPr id="29" name="Rectangle 8"/>
            <p:cNvSpPr>
              <a:spLocks noChangeArrowheads="1"/>
            </p:cNvSpPr>
            <p:nvPr/>
          </p:nvSpPr>
          <p:spPr bwMode="auto">
            <a:xfrm>
              <a:off x="5491163" y="2930523"/>
              <a:ext cx="1460500" cy="898525"/>
            </a:xfrm>
            <a:prstGeom prst="rect">
              <a:avLst/>
            </a:prstGeom>
            <a:solidFill>
              <a:srgbClr val="BBE0E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altLang="ko-K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굴림" charset="-127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ko-KR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굴림" charset="-127"/>
                </a:rPr>
                <a:t>Africa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altLang="ko-KR" sz="1400" kern="0" noProof="0" dirty="0" smtClean="0">
                  <a:solidFill>
                    <a:srgbClr val="000000"/>
                  </a:solidFill>
                  <a:ea typeface="굴림" charset="-127"/>
                </a:rPr>
                <a:t>AMCOW</a:t>
              </a:r>
              <a:endParaRPr kumimoji="0" lang="fr-FR" altLang="ko-KR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굴림" charset="-127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altLang="ko-KR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굴림" charset="-127"/>
              </a:endParaRPr>
            </a:p>
          </p:txBody>
        </p:sp>
        <p:sp>
          <p:nvSpPr>
            <p:cNvPr id="30" name="Text Box 12"/>
            <p:cNvSpPr txBox="1">
              <a:spLocks noChangeArrowheads="1"/>
            </p:cNvSpPr>
            <p:nvPr/>
          </p:nvSpPr>
          <p:spPr bwMode="auto">
            <a:xfrm>
              <a:off x="246887" y="4193641"/>
              <a:ext cx="1627156" cy="416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ko-KR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굴림" charset="-127"/>
                </a:rPr>
                <a:t>N. America</a:t>
              </a:r>
            </a:p>
          </p:txBody>
        </p:sp>
        <p:sp>
          <p:nvSpPr>
            <p:cNvPr id="31" name="Text Box 13"/>
            <p:cNvSpPr txBox="1">
              <a:spLocks noChangeArrowheads="1"/>
            </p:cNvSpPr>
            <p:nvPr/>
          </p:nvSpPr>
          <p:spPr bwMode="auto">
            <a:xfrm>
              <a:off x="246888" y="3873663"/>
              <a:ext cx="1651002" cy="416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ko-KR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굴림" charset="-127"/>
                </a:rPr>
                <a:t>S. America</a:t>
              </a:r>
            </a:p>
          </p:txBody>
        </p:sp>
        <p:sp>
          <p:nvSpPr>
            <p:cNvPr id="32" name="Text Box 17"/>
            <p:cNvSpPr txBox="1">
              <a:spLocks noChangeArrowheads="1"/>
            </p:cNvSpPr>
            <p:nvPr/>
          </p:nvSpPr>
          <p:spPr bwMode="auto">
            <a:xfrm>
              <a:off x="2228850" y="3954460"/>
              <a:ext cx="1379538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ko-KR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굴림" charset="-127"/>
                </a:rPr>
                <a:t>SE Asia</a:t>
              </a:r>
            </a:p>
          </p:txBody>
        </p:sp>
        <p:sp>
          <p:nvSpPr>
            <p:cNvPr id="33" name="Text Box 18"/>
            <p:cNvSpPr txBox="1">
              <a:spLocks noChangeArrowheads="1"/>
            </p:cNvSpPr>
            <p:nvPr/>
          </p:nvSpPr>
          <p:spPr bwMode="auto">
            <a:xfrm>
              <a:off x="2228850" y="4252910"/>
              <a:ext cx="1379538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ko-KR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굴림" charset="-127"/>
                </a:rPr>
                <a:t>NE Asia</a:t>
              </a:r>
            </a:p>
          </p:txBody>
        </p:sp>
        <p:sp>
          <p:nvSpPr>
            <p:cNvPr id="34" name="Text Box 19"/>
            <p:cNvSpPr txBox="1">
              <a:spLocks noChangeArrowheads="1"/>
            </p:cNvSpPr>
            <p:nvPr/>
          </p:nvSpPr>
          <p:spPr bwMode="auto">
            <a:xfrm>
              <a:off x="2230438" y="4549773"/>
              <a:ext cx="1379537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ko-KR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굴림" charset="-127"/>
                </a:rPr>
                <a:t>S. Asia</a:t>
              </a:r>
            </a:p>
          </p:txBody>
        </p:sp>
        <p:sp>
          <p:nvSpPr>
            <p:cNvPr id="35" name="Text Box 20"/>
            <p:cNvSpPr txBox="1">
              <a:spLocks noChangeArrowheads="1"/>
            </p:cNvSpPr>
            <p:nvPr/>
          </p:nvSpPr>
          <p:spPr bwMode="auto">
            <a:xfrm>
              <a:off x="2230438" y="4848222"/>
              <a:ext cx="1379537" cy="416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altLang="ko-KR" kern="0" dirty="0" smtClean="0">
                  <a:solidFill>
                    <a:srgbClr val="000000"/>
                  </a:solidFill>
                  <a:ea typeface="굴림" charset="-127"/>
                </a:rPr>
                <a:t>C. Asia</a:t>
              </a:r>
              <a:endParaRPr kumimoji="0" lang="fr-FR" altLang="ko-K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굴림" charset="-127"/>
              </a:endParaRPr>
            </a:p>
          </p:txBody>
        </p:sp>
        <p:sp>
          <p:nvSpPr>
            <p:cNvPr id="36" name="Text Box 13"/>
            <p:cNvSpPr txBox="1">
              <a:spLocks noChangeArrowheads="1"/>
            </p:cNvSpPr>
            <p:nvPr/>
          </p:nvSpPr>
          <p:spPr bwMode="auto">
            <a:xfrm>
              <a:off x="213963" y="4476589"/>
              <a:ext cx="1716850" cy="416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ko-KR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굴림" charset="-127"/>
                </a:rPr>
                <a:t>C.America</a:t>
              </a:r>
            </a:p>
          </p:txBody>
        </p:sp>
        <p:sp>
          <p:nvSpPr>
            <p:cNvPr id="37" name="Text Box 13"/>
            <p:cNvSpPr txBox="1">
              <a:spLocks noChangeArrowheads="1"/>
            </p:cNvSpPr>
            <p:nvPr/>
          </p:nvSpPr>
          <p:spPr bwMode="auto">
            <a:xfrm>
              <a:off x="246888" y="4830434"/>
              <a:ext cx="1716850" cy="416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ko-KR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굴림" charset="-127"/>
                </a:rPr>
                <a:t>Caribbean</a:t>
              </a:r>
            </a:p>
          </p:txBody>
        </p:sp>
      </p:grpSp>
      <p:sp>
        <p:nvSpPr>
          <p:cNvPr id="43" name="Line 51"/>
          <p:cNvSpPr>
            <a:spLocks noChangeShapeType="1"/>
          </p:cNvSpPr>
          <p:nvPr/>
        </p:nvSpPr>
        <p:spPr bwMode="auto">
          <a:xfrm flipH="1" flipV="1">
            <a:off x="3937393" y="4357055"/>
            <a:ext cx="496838" cy="344422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4" name="Line 52"/>
          <p:cNvSpPr>
            <a:spLocks noChangeShapeType="1"/>
          </p:cNvSpPr>
          <p:nvPr/>
        </p:nvSpPr>
        <p:spPr bwMode="auto">
          <a:xfrm flipV="1">
            <a:off x="4434231" y="4259390"/>
            <a:ext cx="416785" cy="486122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5" name="Oval 48"/>
          <p:cNvSpPr>
            <a:spLocks noChangeArrowheads="1"/>
          </p:cNvSpPr>
          <p:nvPr/>
        </p:nvSpPr>
        <p:spPr bwMode="auto">
          <a:xfrm>
            <a:off x="4557437" y="3868263"/>
            <a:ext cx="1110912" cy="399709"/>
          </a:xfrm>
          <a:prstGeom prst="ellips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ko-KR" sz="1800" b="0" i="0" u="none" strike="noStrike" kern="0" cap="none" spc="0" normalizeH="0" baseline="0" noProof="0" smtClean="0">
              <a:ln>
                <a:noFill/>
              </a:ln>
              <a:solidFill>
                <a:srgbClr val="FF3300"/>
              </a:solidFill>
              <a:effectLst/>
              <a:uLnTx/>
              <a:uFillTx/>
              <a:ea typeface="굴림" charset="-127"/>
            </a:endParaRPr>
          </a:p>
        </p:txBody>
      </p:sp>
      <p:sp>
        <p:nvSpPr>
          <p:cNvPr id="46" name="Oval 48"/>
          <p:cNvSpPr>
            <a:spLocks noChangeArrowheads="1"/>
          </p:cNvSpPr>
          <p:nvPr/>
        </p:nvSpPr>
        <p:spPr bwMode="auto">
          <a:xfrm>
            <a:off x="3095160" y="4029449"/>
            <a:ext cx="1110912" cy="399709"/>
          </a:xfrm>
          <a:prstGeom prst="ellips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ko-KR" sz="1800" b="0" i="0" u="none" strike="noStrike" kern="0" cap="none" spc="0" normalizeH="0" baseline="0" noProof="0" smtClean="0">
              <a:ln>
                <a:noFill/>
              </a:ln>
              <a:solidFill>
                <a:srgbClr val="FF3300"/>
              </a:solidFill>
              <a:effectLst/>
              <a:uLnTx/>
              <a:uFillTx/>
              <a:ea typeface="굴림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90663" y="0"/>
            <a:ext cx="7653337" cy="836613"/>
          </a:xfrm>
        </p:spPr>
        <p:txBody>
          <a:bodyPr/>
          <a:lstStyle/>
          <a:p>
            <a:pPr algn="l" eaLnBrk="1" hangingPunct="1"/>
            <a:r>
              <a:rPr lang="fr-FR" sz="3200" smtClean="0"/>
              <a:t>POLITICAL PROCESS</a:t>
            </a:r>
          </a:p>
        </p:txBody>
      </p:sp>
      <p:pic>
        <p:nvPicPr>
          <p:cNvPr id="28676" name="Picture 6" descr="jpg_arton623-31450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4675"/>
            <a:ext cx="1476375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7" descr="Tristan Clements_4OK"/>
          <p:cNvPicPr preferRelativeResize="0"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3141663"/>
            <a:ext cx="1474787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8" descr="Perito_Moreno_Glacier_Patagonia_Argentina_Luca_Galuzzi_2005"/>
          <p:cNvPicPr preferRelativeResize="0"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37063"/>
            <a:ext cx="147637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Picture 10" descr="Chang Mai - Camp d'éléphant - Paysage 4"/>
          <p:cNvPicPr preferRelativeResize="0"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61025"/>
            <a:ext cx="1474788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0" name="Rectangle 6"/>
          <p:cNvSpPr>
            <a:spLocks noChangeArrowheads="1"/>
          </p:cNvSpPr>
          <p:nvPr/>
        </p:nvSpPr>
        <p:spPr bwMode="auto">
          <a:xfrm>
            <a:off x="3349625" y="2349500"/>
            <a:ext cx="3382963" cy="14398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t-BR" sz="3200"/>
          </a:p>
        </p:txBody>
      </p:sp>
      <p:sp>
        <p:nvSpPr>
          <p:cNvPr id="28681" name="Text Box 7"/>
          <p:cNvSpPr txBox="1">
            <a:spLocks noChangeArrowheads="1"/>
          </p:cNvSpPr>
          <p:nvPr/>
        </p:nvSpPr>
        <p:spPr bwMode="auto">
          <a:xfrm>
            <a:off x="3563938" y="2608263"/>
            <a:ext cx="29527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fr-FR" sz="2400" b="1"/>
              <a:t>Ministerial Process</a:t>
            </a:r>
          </a:p>
        </p:txBody>
      </p:sp>
      <p:sp>
        <p:nvSpPr>
          <p:cNvPr id="28682" name="Rectangle 8"/>
          <p:cNvSpPr>
            <a:spLocks noChangeArrowheads="1"/>
          </p:cNvSpPr>
          <p:nvPr/>
        </p:nvSpPr>
        <p:spPr bwMode="auto">
          <a:xfrm>
            <a:off x="3349625" y="3790950"/>
            <a:ext cx="3382963" cy="10795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t-BR" sz="3200"/>
          </a:p>
        </p:txBody>
      </p:sp>
      <p:sp>
        <p:nvSpPr>
          <p:cNvPr id="28683" name="Text Box 10"/>
          <p:cNvSpPr txBox="1">
            <a:spLocks noChangeArrowheads="1"/>
          </p:cNvSpPr>
          <p:nvPr/>
        </p:nvSpPr>
        <p:spPr bwMode="auto">
          <a:xfrm>
            <a:off x="3563938" y="3903663"/>
            <a:ext cx="29527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fr-FR" sz="2400" b="1"/>
              <a:t>Local Authorities Process</a:t>
            </a:r>
          </a:p>
        </p:txBody>
      </p:sp>
      <p:sp>
        <p:nvSpPr>
          <p:cNvPr id="28684" name="Rectangle 12"/>
          <p:cNvSpPr>
            <a:spLocks noChangeArrowheads="1"/>
          </p:cNvSpPr>
          <p:nvPr/>
        </p:nvSpPr>
        <p:spPr bwMode="auto">
          <a:xfrm>
            <a:off x="3349625" y="4868863"/>
            <a:ext cx="3382963" cy="11525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t-BR" sz="3200"/>
          </a:p>
        </p:txBody>
      </p:sp>
      <p:sp>
        <p:nvSpPr>
          <p:cNvPr id="28685" name="Text Box 11"/>
          <p:cNvSpPr txBox="1">
            <a:spLocks noChangeArrowheads="1"/>
          </p:cNvSpPr>
          <p:nvPr/>
        </p:nvSpPr>
        <p:spPr bwMode="auto">
          <a:xfrm>
            <a:off x="3563938" y="5086350"/>
            <a:ext cx="29527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fr-FR" sz="2400" b="1"/>
              <a:t>Parliamentarian Process</a:t>
            </a:r>
          </a:p>
        </p:txBody>
      </p:sp>
      <p:sp>
        <p:nvSpPr>
          <p:cNvPr id="28686" name="Rectangle 15"/>
          <p:cNvSpPr>
            <a:spLocks noChangeArrowheads="1"/>
          </p:cNvSpPr>
          <p:nvPr/>
        </p:nvSpPr>
        <p:spPr bwMode="auto">
          <a:xfrm>
            <a:off x="1619250" y="1341438"/>
            <a:ext cx="4959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fr-FR" u="sng"/>
              <a:t>A multi-level approach:</a:t>
            </a:r>
          </a:p>
        </p:txBody>
      </p:sp>
      <p:pic>
        <p:nvPicPr>
          <p:cNvPr id="16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75" y="50304"/>
            <a:ext cx="1056388" cy="1700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02832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Oval 2"/>
          <p:cNvSpPr>
            <a:spLocks noChangeArrowheads="1"/>
          </p:cNvSpPr>
          <p:nvPr/>
        </p:nvSpPr>
        <p:spPr bwMode="auto">
          <a:xfrm>
            <a:off x="5148263" y="5734050"/>
            <a:ext cx="3024187" cy="935038"/>
          </a:xfrm>
          <a:prstGeom prst="ellipse">
            <a:avLst/>
          </a:prstGeom>
          <a:solidFill>
            <a:srgbClr val="F9F3A5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971550" y="0"/>
            <a:ext cx="771525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4400" dirty="0">
                <a:solidFill>
                  <a:schemeClr val="tx2"/>
                </a:solidFill>
                <a:latin typeface="Calibri" pitchFamily="34" charset="0"/>
              </a:rPr>
              <a:t>Political </a:t>
            </a:r>
            <a:r>
              <a:rPr lang="en-US" sz="4400" dirty="0" smtClean="0">
                <a:solidFill>
                  <a:schemeClr val="tx2"/>
                </a:solidFill>
                <a:latin typeface="Calibri" pitchFamily="34" charset="0"/>
              </a:rPr>
              <a:t>Process Commission </a:t>
            </a:r>
            <a:r>
              <a:rPr lang="en-US" sz="3200" dirty="0">
                <a:solidFill>
                  <a:schemeClr val="tx2"/>
                </a:solidFill>
                <a:latin typeface="Calibri" pitchFamily="34" charset="0"/>
              </a:rPr>
              <a:t/>
            </a:r>
            <a:br>
              <a:rPr lang="en-US" sz="3200" dirty="0">
                <a:solidFill>
                  <a:schemeClr val="tx2"/>
                </a:solidFill>
                <a:latin typeface="Calibri" pitchFamily="34" charset="0"/>
              </a:rPr>
            </a:br>
            <a:r>
              <a:rPr lang="en-US" sz="3200" i="1" dirty="0">
                <a:solidFill>
                  <a:schemeClr val="tx2"/>
                </a:solidFill>
                <a:latin typeface="Calibri" pitchFamily="34" charset="0"/>
              </a:rPr>
              <a:t>Visibility </a:t>
            </a:r>
            <a:r>
              <a:rPr lang="en-US" sz="3200" i="1" dirty="0">
                <a:solidFill>
                  <a:schemeClr val="tx2"/>
                </a:solidFill>
                <a:latin typeface="Calibri" pitchFamily="34" charset="0"/>
                <a:sym typeface="Wingdings" pitchFamily="2" charset="2"/>
              </a:rPr>
              <a:t> c</a:t>
            </a:r>
            <a:r>
              <a:rPr lang="en-US" sz="3200" i="1" dirty="0">
                <a:solidFill>
                  <a:schemeClr val="tx2"/>
                </a:solidFill>
                <a:latin typeface="Calibri" pitchFamily="34" charset="0"/>
              </a:rPr>
              <a:t>ommunicate on Results</a:t>
            </a:r>
            <a:endParaRPr lang="en-US" sz="4400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0" y="1773238"/>
            <a:ext cx="4835525" cy="482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533400" indent="-533400">
              <a:lnSpc>
                <a:spcPct val="90000"/>
              </a:lnSpc>
              <a:spcBef>
                <a:spcPct val="20000"/>
              </a:spcBef>
            </a:pPr>
            <a:r>
              <a:rPr lang="en-US" sz="2000" b="1"/>
              <a:t>1)  </a:t>
            </a:r>
            <a:r>
              <a:rPr lang="en-US" sz="2000" b="1" u="sng"/>
              <a:t>Build on</a:t>
            </a:r>
            <a:r>
              <a:rPr lang="en-US" sz="2000" b="1"/>
              <a:t> legacy from previous</a:t>
            </a:r>
          </a:p>
          <a:p>
            <a:pPr marL="533400" indent="-533400">
              <a:lnSpc>
                <a:spcPct val="90000"/>
              </a:lnSpc>
              <a:spcBef>
                <a:spcPct val="20000"/>
              </a:spcBef>
            </a:pPr>
            <a:r>
              <a:rPr lang="en-US" sz="2000" b="1"/>
              <a:t> Fora / Istanbul</a:t>
            </a:r>
          </a:p>
          <a:p>
            <a:pPr marL="1714500" lvl="3" indent="-34290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endParaRPr lang="en-US" sz="1400"/>
          </a:p>
          <a:p>
            <a:pPr marL="1714500" lvl="3" indent="-34290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endParaRPr lang="en-US" sz="1400"/>
          </a:p>
          <a:p>
            <a:pPr marL="1714500" lvl="3" indent="-34290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endParaRPr lang="en-US" sz="1400"/>
          </a:p>
          <a:p>
            <a:pPr marL="2171700" lvl="4" indent="-342900">
              <a:lnSpc>
                <a:spcPct val="90000"/>
              </a:lnSpc>
              <a:spcBef>
                <a:spcPct val="20000"/>
              </a:spcBef>
              <a:buFontTx/>
              <a:buChar char="»"/>
            </a:pPr>
            <a:endParaRPr lang="en-US" sz="1200"/>
          </a:p>
          <a:p>
            <a:pPr marL="2171700" lvl="4" indent="-342900">
              <a:lnSpc>
                <a:spcPct val="90000"/>
              </a:lnSpc>
              <a:spcBef>
                <a:spcPct val="20000"/>
              </a:spcBef>
              <a:buFontTx/>
              <a:buChar char="»"/>
            </a:pPr>
            <a:endParaRPr lang="en-US" sz="1200"/>
          </a:p>
          <a:p>
            <a:pPr marL="2171700" lvl="4" indent="-342900">
              <a:lnSpc>
                <a:spcPct val="90000"/>
              </a:lnSpc>
              <a:spcBef>
                <a:spcPct val="20000"/>
              </a:spcBef>
              <a:buFontTx/>
              <a:buChar char="»"/>
            </a:pPr>
            <a:endParaRPr lang="en-US" sz="1200"/>
          </a:p>
          <a:p>
            <a:pPr marL="2171700" lvl="4" indent="-342900">
              <a:lnSpc>
                <a:spcPct val="90000"/>
              </a:lnSpc>
              <a:spcBef>
                <a:spcPct val="20000"/>
              </a:spcBef>
              <a:buFontTx/>
              <a:buChar char="»"/>
            </a:pPr>
            <a:endParaRPr lang="en-US" sz="1200"/>
          </a:p>
          <a:p>
            <a:pPr marL="2171700" lvl="4" indent="-342900">
              <a:lnSpc>
                <a:spcPct val="90000"/>
              </a:lnSpc>
              <a:spcBef>
                <a:spcPct val="20000"/>
              </a:spcBef>
              <a:buFontTx/>
              <a:buChar char="»"/>
            </a:pPr>
            <a:endParaRPr lang="en-US" sz="1200"/>
          </a:p>
          <a:p>
            <a:pPr marL="2171700" lvl="4" indent="-342900">
              <a:lnSpc>
                <a:spcPct val="90000"/>
              </a:lnSpc>
              <a:spcBef>
                <a:spcPct val="20000"/>
              </a:spcBef>
              <a:buFontTx/>
              <a:buChar char="»"/>
            </a:pPr>
            <a:endParaRPr lang="en-US" sz="1200"/>
          </a:p>
          <a:p>
            <a:pPr marL="2171700" lvl="4" indent="-342900">
              <a:lnSpc>
                <a:spcPct val="90000"/>
              </a:lnSpc>
              <a:spcBef>
                <a:spcPct val="20000"/>
              </a:spcBef>
              <a:buFontTx/>
              <a:buChar char="»"/>
            </a:pPr>
            <a:endParaRPr lang="en-US" sz="1200"/>
          </a:p>
          <a:p>
            <a:pPr marL="2171700" lvl="4" indent="-342900">
              <a:lnSpc>
                <a:spcPct val="90000"/>
              </a:lnSpc>
              <a:spcBef>
                <a:spcPct val="20000"/>
              </a:spcBef>
              <a:buFontTx/>
              <a:buChar char="»"/>
            </a:pPr>
            <a:endParaRPr lang="en-US" sz="1200"/>
          </a:p>
          <a:p>
            <a:pPr marL="2171700" lvl="4" indent="-342900">
              <a:lnSpc>
                <a:spcPct val="90000"/>
              </a:lnSpc>
              <a:spcBef>
                <a:spcPct val="20000"/>
              </a:spcBef>
              <a:buFontTx/>
              <a:buChar char="»"/>
            </a:pPr>
            <a:endParaRPr lang="en-US" sz="1200"/>
          </a:p>
          <a:p>
            <a:pPr marL="2171700" lvl="4" indent="-342900">
              <a:lnSpc>
                <a:spcPct val="90000"/>
              </a:lnSpc>
              <a:spcBef>
                <a:spcPct val="20000"/>
              </a:spcBef>
              <a:buFontTx/>
              <a:buChar char="»"/>
            </a:pPr>
            <a:endParaRPr lang="en-US" sz="1200"/>
          </a:p>
          <a:p>
            <a:pPr marL="2171700" lvl="4" indent="-342900">
              <a:lnSpc>
                <a:spcPct val="90000"/>
              </a:lnSpc>
              <a:spcBef>
                <a:spcPct val="20000"/>
              </a:spcBef>
              <a:buFontTx/>
              <a:buChar char="»"/>
            </a:pPr>
            <a:endParaRPr lang="en-US" sz="1200"/>
          </a:p>
          <a:p>
            <a:pPr marL="2171700" lvl="4" indent="-342900">
              <a:lnSpc>
                <a:spcPct val="90000"/>
              </a:lnSpc>
              <a:spcBef>
                <a:spcPct val="20000"/>
              </a:spcBef>
              <a:buFontTx/>
              <a:buChar char="»"/>
            </a:pPr>
            <a:endParaRPr lang="en-US" sz="1200"/>
          </a:p>
          <a:p>
            <a:pPr marL="1714500" lvl="3" indent="-34290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endParaRPr lang="en-US" sz="1400"/>
          </a:p>
          <a:p>
            <a:pPr marL="914400" lvl="1" indent="-45720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/>
              <a:t>Assessments of results</a:t>
            </a:r>
          </a:p>
          <a:p>
            <a:pPr marL="914400" lvl="1" indent="-45720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/>
              <a:t>Targets to scale up</a:t>
            </a:r>
            <a:endParaRPr lang="en-US" u="sng"/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4572000" y="1773238"/>
            <a:ext cx="4500563" cy="453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533400" indent="-533400">
              <a:lnSpc>
                <a:spcPct val="90000"/>
              </a:lnSpc>
              <a:spcBef>
                <a:spcPct val="20000"/>
              </a:spcBef>
              <a:buFontTx/>
              <a:buAutoNum type="arabicParenR" startAt="2"/>
            </a:pPr>
            <a:r>
              <a:rPr lang="en-US" sz="2400" b="1"/>
              <a:t>Gaps / emerging issues</a:t>
            </a:r>
          </a:p>
          <a:p>
            <a:pPr marL="1714500" lvl="3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/>
              <a:t>	</a:t>
            </a:r>
          </a:p>
          <a:p>
            <a:pPr marL="1714500" lvl="3" indent="-34290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endParaRPr lang="en-US" sz="1600"/>
          </a:p>
          <a:p>
            <a:pPr marL="1714500" lvl="3" indent="-34290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endParaRPr lang="en-US" sz="1600"/>
          </a:p>
          <a:p>
            <a:pPr marL="1714500" lvl="3" indent="-34290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endParaRPr lang="en-US" sz="1600"/>
          </a:p>
          <a:p>
            <a:pPr marL="1714500" lvl="3" indent="-34290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endParaRPr lang="en-US" sz="1600"/>
          </a:p>
          <a:p>
            <a:pPr marL="1714500" lvl="3" indent="-34290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endParaRPr lang="en-US" sz="1600"/>
          </a:p>
          <a:p>
            <a:pPr marL="914400" lvl="1" indent="-45720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endParaRPr lang="en-US" sz="2000"/>
          </a:p>
          <a:p>
            <a:pPr marL="914400" lvl="1" indent="-45720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endParaRPr lang="en-US" sz="2000"/>
          </a:p>
          <a:p>
            <a:pPr marL="914400" lvl="1" indent="-45720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000"/>
              <a:t>Political answers?</a:t>
            </a:r>
          </a:p>
          <a:p>
            <a:pPr marL="914400" lvl="1" indent="-45720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000"/>
              <a:t>Result-oriented</a:t>
            </a:r>
          </a:p>
          <a:p>
            <a:pPr marL="914400" lvl="1" indent="-457200">
              <a:lnSpc>
                <a:spcPct val="90000"/>
              </a:lnSpc>
              <a:spcBef>
                <a:spcPct val="20000"/>
              </a:spcBef>
            </a:pPr>
            <a:r>
              <a:rPr lang="en-US" sz="2000"/>
              <a:t> deliverables</a:t>
            </a:r>
            <a:endParaRPr lang="en-US" sz="1400"/>
          </a:p>
          <a:p>
            <a:pPr marL="914400" lvl="1" indent="-45720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endParaRPr lang="en-US" sz="1400"/>
          </a:p>
          <a:p>
            <a:pPr marL="914400" lvl="1" indent="-45720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endParaRPr lang="en-US" sz="1400"/>
          </a:p>
        </p:txBody>
      </p:sp>
      <p:grpSp>
        <p:nvGrpSpPr>
          <p:cNvPr id="29702" name="Group 6"/>
          <p:cNvGrpSpPr>
            <a:grpSpLocks/>
          </p:cNvGrpSpPr>
          <p:nvPr/>
        </p:nvGrpSpPr>
        <p:grpSpPr bwMode="auto">
          <a:xfrm>
            <a:off x="477838" y="2997200"/>
            <a:ext cx="3806825" cy="2303463"/>
            <a:chOff x="301" y="1888"/>
            <a:chExt cx="2398" cy="1451"/>
          </a:xfrm>
        </p:grpSpPr>
        <p:sp>
          <p:nvSpPr>
            <p:cNvPr id="29712" name="Rectangle 7"/>
            <p:cNvSpPr>
              <a:spLocks noChangeArrowheads="1"/>
            </p:cNvSpPr>
            <p:nvPr/>
          </p:nvSpPr>
          <p:spPr bwMode="auto">
            <a:xfrm>
              <a:off x="301" y="1888"/>
              <a:ext cx="2398" cy="499"/>
            </a:xfrm>
            <a:prstGeom prst="rect">
              <a:avLst/>
            </a:prstGeom>
            <a:solidFill>
              <a:srgbClr val="66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1"/>
                <a:t>Local/Regional Authorities</a:t>
              </a:r>
            </a:p>
            <a:p>
              <a:pPr algn="ctr"/>
              <a:r>
                <a:rPr lang="en-US" i="1"/>
                <a:t>Istanbul Consensus, champion Cities</a:t>
              </a:r>
            </a:p>
          </p:txBody>
        </p:sp>
        <p:sp>
          <p:nvSpPr>
            <p:cNvPr id="29713" name="Rectangle 8"/>
            <p:cNvSpPr>
              <a:spLocks noChangeArrowheads="1"/>
            </p:cNvSpPr>
            <p:nvPr/>
          </p:nvSpPr>
          <p:spPr bwMode="auto">
            <a:xfrm>
              <a:off x="301" y="2386"/>
              <a:ext cx="2398" cy="454"/>
            </a:xfrm>
            <a:prstGeom prst="rect">
              <a:avLst/>
            </a:prstGeom>
            <a:solidFill>
              <a:srgbClr val="66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1"/>
                <a:t>Parliamentarians</a:t>
              </a:r>
            </a:p>
            <a:p>
              <a:pPr algn="ctr"/>
              <a:r>
                <a:rPr lang="en-US" i="1"/>
                <a:t>Helpdesk for water legislations</a:t>
              </a:r>
            </a:p>
          </p:txBody>
        </p:sp>
        <p:sp>
          <p:nvSpPr>
            <p:cNvPr id="29714" name="Rectangle 9"/>
            <p:cNvSpPr>
              <a:spLocks noChangeArrowheads="1"/>
            </p:cNvSpPr>
            <p:nvPr/>
          </p:nvSpPr>
          <p:spPr bwMode="auto">
            <a:xfrm>
              <a:off x="301" y="2840"/>
              <a:ext cx="2398" cy="499"/>
            </a:xfrm>
            <a:prstGeom prst="rect">
              <a:avLst/>
            </a:prstGeom>
            <a:solidFill>
              <a:srgbClr val="66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1"/>
                <a:t>&lt;Water&gt; Ministers</a:t>
              </a:r>
            </a:p>
            <a:p>
              <a:pPr algn="ctr"/>
              <a:r>
                <a:rPr lang="en-US" i="1"/>
                <a:t>Declaration on challenging issues</a:t>
              </a:r>
            </a:p>
          </p:txBody>
        </p:sp>
      </p:grpSp>
      <p:grpSp>
        <p:nvGrpSpPr>
          <p:cNvPr id="29703" name="Group 10"/>
          <p:cNvGrpSpPr>
            <a:grpSpLocks/>
          </p:cNvGrpSpPr>
          <p:nvPr/>
        </p:nvGrpSpPr>
        <p:grpSpPr bwMode="auto">
          <a:xfrm>
            <a:off x="4284663" y="5805488"/>
            <a:ext cx="792162" cy="719137"/>
            <a:chOff x="2744" y="3657"/>
            <a:chExt cx="499" cy="453"/>
          </a:xfrm>
        </p:grpSpPr>
        <p:sp>
          <p:nvSpPr>
            <p:cNvPr id="29710" name="AutoShape 11"/>
            <p:cNvSpPr>
              <a:spLocks/>
            </p:cNvSpPr>
            <p:nvPr/>
          </p:nvSpPr>
          <p:spPr bwMode="auto">
            <a:xfrm>
              <a:off x="2744" y="3657"/>
              <a:ext cx="45" cy="453"/>
            </a:xfrm>
            <a:prstGeom prst="rightBracket">
              <a:avLst>
                <a:gd name="adj" fmla="val 83889"/>
              </a:avLst>
            </a:prstGeom>
            <a:solidFill>
              <a:srgbClr val="66FF66"/>
            </a:solidFill>
            <a:ln w="76200">
              <a:solidFill>
                <a:srgbClr val="66FF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9711" name="Line 12"/>
            <p:cNvSpPr>
              <a:spLocks noChangeShapeType="1"/>
            </p:cNvSpPr>
            <p:nvPr/>
          </p:nvSpPr>
          <p:spPr bwMode="auto">
            <a:xfrm>
              <a:off x="2789" y="3884"/>
              <a:ext cx="454" cy="0"/>
            </a:xfrm>
            <a:prstGeom prst="line">
              <a:avLst/>
            </a:prstGeom>
            <a:noFill/>
            <a:ln w="76200">
              <a:solidFill>
                <a:srgbClr val="66FF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9704" name="Line 13"/>
          <p:cNvSpPr>
            <a:spLocks noChangeShapeType="1"/>
          </p:cNvSpPr>
          <p:nvPr/>
        </p:nvSpPr>
        <p:spPr bwMode="auto">
          <a:xfrm>
            <a:off x="8101013" y="3500438"/>
            <a:ext cx="0" cy="2592387"/>
          </a:xfrm>
          <a:prstGeom prst="line">
            <a:avLst/>
          </a:prstGeom>
          <a:noFill/>
          <a:ln w="57150">
            <a:solidFill>
              <a:schemeClr val="accent2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9705" name="Group 14"/>
          <p:cNvGrpSpPr>
            <a:grpSpLocks/>
          </p:cNvGrpSpPr>
          <p:nvPr/>
        </p:nvGrpSpPr>
        <p:grpSpPr bwMode="auto">
          <a:xfrm>
            <a:off x="4930775" y="2565400"/>
            <a:ext cx="4033838" cy="1438275"/>
            <a:chOff x="3106" y="1616"/>
            <a:chExt cx="2541" cy="906"/>
          </a:xfrm>
        </p:grpSpPr>
        <p:sp>
          <p:nvSpPr>
            <p:cNvPr id="29707" name="AutoShape 15"/>
            <p:cNvSpPr>
              <a:spLocks noChangeArrowheads="1"/>
            </p:cNvSpPr>
            <p:nvPr/>
          </p:nvSpPr>
          <p:spPr bwMode="auto">
            <a:xfrm>
              <a:off x="3106" y="1616"/>
              <a:ext cx="1270" cy="59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/>
                <a:t>Thematic</a:t>
              </a:r>
            </a:p>
            <a:p>
              <a:pPr algn="ctr"/>
              <a:r>
                <a:rPr lang="en-US" sz="2000" i="1"/>
                <a:t>Blue movement</a:t>
              </a:r>
            </a:p>
          </p:txBody>
        </p:sp>
        <p:sp>
          <p:nvSpPr>
            <p:cNvPr id="29708" name="AutoShape 16"/>
            <p:cNvSpPr>
              <a:spLocks noChangeArrowheads="1"/>
            </p:cNvSpPr>
            <p:nvPr/>
          </p:nvSpPr>
          <p:spPr bwMode="auto">
            <a:xfrm>
              <a:off x="4377" y="1616"/>
              <a:ext cx="1270" cy="59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/>
                <a:t>Regional </a:t>
              </a:r>
            </a:p>
            <a:p>
              <a:pPr algn="ctr"/>
              <a:r>
                <a:rPr lang="en-US" sz="2400"/>
                <a:t>dialogues</a:t>
              </a:r>
              <a:endParaRPr lang="en-US" sz="2000" i="1"/>
            </a:p>
          </p:txBody>
        </p:sp>
        <p:sp>
          <p:nvSpPr>
            <p:cNvPr id="29709" name="Line 17"/>
            <p:cNvSpPr>
              <a:spLocks noChangeShapeType="1"/>
            </p:cNvSpPr>
            <p:nvPr/>
          </p:nvSpPr>
          <p:spPr bwMode="auto">
            <a:xfrm>
              <a:off x="4377" y="1842"/>
              <a:ext cx="0" cy="680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9706" name="CaixaDeTexto 17"/>
          <p:cNvSpPr txBox="1">
            <a:spLocks noChangeArrowheads="1"/>
          </p:cNvSpPr>
          <p:nvPr/>
        </p:nvSpPr>
        <p:spPr bwMode="auto">
          <a:xfrm>
            <a:off x="5724525" y="5949950"/>
            <a:ext cx="1871663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pt-BR" sz="2400"/>
              <a:t>Declaration </a:t>
            </a:r>
            <a:r>
              <a:rPr lang="pt-BR"/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971550" y="0"/>
            <a:ext cx="771525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4400" dirty="0">
                <a:solidFill>
                  <a:schemeClr val="tx2"/>
                </a:solidFill>
                <a:latin typeface="Calibri" pitchFamily="34" charset="0"/>
              </a:rPr>
              <a:t>Political </a:t>
            </a:r>
            <a:r>
              <a:rPr lang="en-US" sz="4400" dirty="0" smtClean="0">
                <a:solidFill>
                  <a:schemeClr val="tx2"/>
                </a:solidFill>
                <a:latin typeface="Calibri" pitchFamily="34" charset="0"/>
              </a:rPr>
              <a:t>Process Commission </a:t>
            </a:r>
            <a:r>
              <a:rPr lang="en-US" sz="3200" dirty="0">
                <a:solidFill>
                  <a:schemeClr val="tx2"/>
                </a:solidFill>
                <a:latin typeface="Calibri" pitchFamily="34" charset="0"/>
              </a:rPr>
              <a:t/>
            </a:r>
            <a:br>
              <a:rPr lang="en-US" sz="3200" dirty="0">
                <a:solidFill>
                  <a:schemeClr val="tx2"/>
                </a:solidFill>
                <a:latin typeface="Calibri" pitchFamily="34" charset="0"/>
              </a:rPr>
            </a:br>
            <a:r>
              <a:rPr lang="en-US" sz="3200" i="1" dirty="0">
                <a:solidFill>
                  <a:schemeClr val="tx2"/>
                </a:solidFill>
                <a:latin typeface="Calibri" pitchFamily="34" charset="0"/>
              </a:rPr>
              <a:t>Interact with the international agenda</a:t>
            </a:r>
            <a:endParaRPr lang="en-US" sz="4400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692275" y="1600200"/>
            <a:ext cx="3432175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sz="1800" smtClean="0"/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Influence the agenda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600200"/>
            <a:ext cx="4038600" cy="4924425"/>
          </a:xfrm>
        </p:spPr>
        <p:txBody>
          <a:bodyPr/>
          <a:lstStyle/>
          <a:p>
            <a:pPr lvl="4" algn="r" eaLnBrk="1" hangingPunct="1">
              <a:lnSpc>
                <a:spcPct val="90000"/>
              </a:lnSpc>
            </a:pPr>
            <a:endParaRPr lang="en-US" sz="900" smtClean="0"/>
          </a:p>
          <a:p>
            <a:pPr lvl="4" algn="r" eaLnBrk="1" hangingPunct="1">
              <a:lnSpc>
                <a:spcPct val="90000"/>
              </a:lnSpc>
            </a:pPr>
            <a:endParaRPr lang="en-US" sz="2400" smtClean="0"/>
          </a:p>
          <a:p>
            <a:pPr lvl="4" algn="r" eaLnBrk="1" hangingPunct="1">
              <a:lnSpc>
                <a:spcPct val="90000"/>
              </a:lnSpc>
            </a:pPr>
            <a:endParaRPr lang="en-US" sz="2400" smtClean="0"/>
          </a:p>
          <a:p>
            <a:pPr algn="r" eaLnBrk="1" hangingPunct="1">
              <a:lnSpc>
                <a:spcPct val="90000"/>
              </a:lnSpc>
            </a:pPr>
            <a:r>
              <a:rPr lang="en-US" sz="2400" b="0" smtClean="0"/>
              <a:t>Bring messages</a:t>
            </a:r>
          </a:p>
          <a:p>
            <a:pPr algn="r" eaLnBrk="1" hangingPunct="1">
              <a:lnSpc>
                <a:spcPct val="90000"/>
              </a:lnSpc>
              <a:buFontTx/>
              <a:buNone/>
            </a:pPr>
            <a:endParaRPr lang="en-US" sz="2400" b="0" smtClean="0"/>
          </a:p>
          <a:p>
            <a:pPr algn="r" eaLnBrk="1" hangingPunct="1">
              <a:lnSpc>
                <a:spcPct val="90000"/>
              </a:lnSpc>
            </a:pPr>
            <a:endParaRPr lang="en-US" sz="2400" b="0" smtClean="0"/>
          </a:p>
          <a:p>
            <a:pPr lvl="4" algn="r" eaLnBrk="1" hangingPunct="1">
              <a:lnSpc>
                <a:spcPct val="90000"/>
              </a:lnSpc>
            </a:pPr>
            <a:endParaRPr lang="en-US" sz="2400" smtClean="0"/>
          </a:p>
          <a:p>
            <a:pPr lvl="4" algn="r" eaLnBrk="1" hangingPunct="1">
              <a:lnSpc>
                <a:spcPct val="90000"/>
              </a:lnSpc>
            </a:pPr>
            <a:endParaRPr lang="en-US" sz="2400" smtClean="0"/>
          </a:p>
          <a:p>
            <a:pPr lvl="4" algn="r" eaLnBrk="1" hangingPunct="1">
              <a:lnSpc>
                <a:spcPct val="90000"/>
              </a:lnSpc>
            </a:pPr>
            <a:endParaRPr lang="en-US" sz="2400" smtClean="0"/>
          </a:p>
          <a:p>
            <a:pPr lvl="3" algn="r" eaLnBrk="1" hangingPunct="1">
              <a:lnSpc>
                <a:spcPct val="90000"/>
              </a:lnSpc>
            </a:pPr>
            <a:endParaRPr lang="en-US" sz="2400" smtClean="0"/>
          </a:p>
          <a:p>
            <a:pPr algn="r" eaLnBrk="1" hangingPunct="1">
              <a:lnSpc>
                <a:spcPct val="90000"/>
              </a:lnSpc>
            </a:pPr>
            <a:r>
              <a:rPr lang="en-US" sz="2400" b="0" smtClean="0"/>
              <a:t>Outcomes </a:t>
            </a:r>
            <a:br>
              <a:rPr lang="en-US" sz="2400" b="0" smtClean="0"/>
            </a:br>
            <a:r>
              <a:rPr lang="en-US" sz="2400" b="0" smtClean="0"/>
              <a:t>endorsed </a:t>
            </a:r>
            <a:br>
              <a:rPr lang="en-US" sz="2400" b="0" smtClean="0"/>
            </a:br>
            <a:r>
              <a:rPr lang="en-US" sz="2400" b="0" smtClean="0"/>
              <a:t>by UN system?</a:t>
            </a:r>
          </a:p>
        </p:txBody>
      </p:sp>
      <p:grpSp>
        <p:nvGrpSpPr>
          <p:cNvPr id="30725" name="Group 5"/>
          <p:cNvGrpSpPr>
            <a:grpSpLocks/>
          </p:cNvGrpSpPr>
          <p:nvPr/>
        </p:nvGrpSpPr>
        <p:grpSpPr bwMode="auto">
          <a:xfrm>
            <a:off x="323850" y="2852738"/>
            <a:ext cx="1811338" cy="3600450"/>
            <a:chOff x="204" y="1797"/>
            <a:chExt cx="1141" cy="2268"/>
          </a:xfrm>
        </p:grpSpPr>
        <p:sp>
          <p:nvSpPr>
            <p:cNvPr id="30744" name="Rectangle 6"/>
            <p:cNvSpPr>
              <a:spLocks noChangeArrowheads="1"/>
            </p:cNvSpPr>
            <p:nvPr/>
          </p:nvSpPr>
          <p:spPr bwMode="auto">
            <a:xfrm>
              <a:off x="204" y="1797"/>
              <a:ext cx="1134" cy="544"/>
            </a:xfrm>
            <a:prstGeom prst="rect">
              <a:avLst/>
            </a:prstGeom>
            <a:solidFill>
              <a:srgbClr val="66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1"/>
                <a:t>International </a:t>
              </a:r>
            </a:p>
            <a:p>
              <a:pPr algn="ctr"/>
              <a:r>
                <a:rPr lang="en-US" sz="2000" b="1"/>
                <a:t>Events / fora</a:t>
              </a:r>
            </a:p>
          </p:txBody>
        </p:sp>
        <p:sp>
          <p:nvSpPr>
            <p:cNvPr id="30745" name="Rectangle 7"/>
            <p:cNvSpPr>
              <a:spLocks noChangeArrowheads="1"/>
            </p:cNvSpPr>
            <p:nvPr/>
          </p:nvSpPr>
          <p:spPr bwMode="auto">
            <a:xfrm>
              <a:off x="204" y="2719"/>
              <a:ext cx="1134" cy="484"/>
            </a:xfrm>
            <a:prstGeom prst="rect">
              <a:avLst/>
            </a:prstGeom>
            <a:solidFill>
              <a:srgbClr val="66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1"/>
                <a:t>Regional </a:t>
              </a:r>
            </a:p>
            <a:p>
              <a:pPr algn="ctr"/>
              <a:r>
                <a:rPr lang="en-US" sz="2000" b="1"/>
                <a:t>initiatives</a:t>
              </a:r>
              <a:endParaRPr lang="en-US" i="1"/>
            </a:p>
          </p:txBody>
        </p:sp>
        <p:sp>
          <p:nvSpPr>
            <p:cNvPr id="30746" name="Rectangle 8"/>
            <p:cNvSpPr>
              <a:spLocks noChangeArrowheads="1"/>
            </p:cNvSpPr>
            <p:nvPr/>
          </p:nvSpPr>
          <p:spPr bwMode="auto">
            <a:xfrm>
              <a:off x="211" y="3612"/>
              <a:ext cx="1134" cy="453"/>
            </a:xfrm>
            <a:prstGeom prst="rect">
              <a:avLst/>
            </a:prstGeom>
            <a:solidFill>
              <a:srgbClr val="66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1"/>
                <a:t>Bilateral </a:t>
              </a:r>
            </a:p>
            <a:p>
              <a:pPr algn="ctr"/>
              <a:r>
                <a:rPr lang="en-US" b="1"/>
                <a:t>initiatives</a:t>
              </a:r>
              <a:endParaRPr lang="en-US" i="1"/>
            </a:p>
          </p:txBody>
        </p:sp>
      </p:grpSp>
      <p:grpSp>
        <p:nvGrpSpPr>
          <p:cNvPr id="30726" name="Group 9"/>
          <p:cNvGrpSpPr>
            <a:grpSpLocks/>
          </p:cNvGrpSpPr>
          <p:nvPr/>
        </p:nvGrpSpPr>
        <p:grpSpPr bwMode="auto">
          <a:xfrm>
            <a:off x="2484438" y="2492375"/>
            <a:ext cx="3598862" cy="3817938"/>
            <a:chOff x="1565" y="1570"/>
            <a:chExt cx="2267" cy="2405"/>
          </a:xfrm>
        </p:grpSpPr>
        <p:sp>
          <p:nvSpPr>
            <p:cNvPr id="30731" name="Oval 10"/>
            <p:cNvSpPr>
              <a:spLocks noChangeArrowheads="1"/>
            </p:cNvSpPr>
            <p:nvPr/>
          </p:nvSpPr>
          <p:spPr bwMode="auto">
            <a:xfrm>
              <a:off x="2836" y="1933"/>
              <a:ext cx="770" cy="409"/>
            </a:xfrm>
            <a:prstGeom prst="ellipse">
              <a:avLst/>
            </a:prstGeom>
            <a:solidFill>
              <a:srgbClr val="F9F3A5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b="1"/>
                <a:t>MGDs</a:t>
              </a:r>
            </a:p>
          </p:txBody>
        </p:sp>
        <p:sp>
          <p:nvSpPr>
            <p:cNvPr id="30732" name="Oval 11"/>
            <p:cNvSpPr>
              <a:spLocks noChangeArrowheads="1"/>
            </p:cNvSpPr>
            <p:nvPr/>
          </p:nvSpPr>
          <p:spPr bwMode="auto">
            <a:xfrm>
              <a:off x="2562" y="1570"/>
              <a:ext cx="772" cy="362"/>
            </a:xfrm>
            <a:prstGeom prst="ellipse">
              <a:avLst/>
            </a:prstGeom>
            <a:solidFill>
              <a:srgbClr val="F9F3A5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b="1"/>
                <a:t>Rio+20</a:t>
              </a:r>
            </a:p>
          </p:txBody>
        </p:sp>
        <p:sp>
          <p:nvSpPr>
            <p:cNvPr id="30733" name="Oval 12"/>
            <p:cNvSpPr>
              <a:spLocks noChangeArrowheads="1"/>
            </p:cNvSpPr>
            <p:nvPr/>
          </p:nvSpPr>
          <p:spPr bwMode="auto">
            <a:xfrm>
              <a:off x="1565" y="2659"/>
              <a:ext cx="771" cy="408"/>
            </a:xfrm>
            <a:prstGeom prst="ellipse">
              <a:avLst/>
            </a:prstGeom>
            <a:solidFill>
              <a:srgbClr val="F9F3A5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b="1"/>
                <a:t>UfM / MED</a:t>
              </a:r>
            </a:p>
          </p:txBody>
        </p:sp>
        <p:sp>
          <p:nvSpPr>
            <p:cNvPr id="30734" name="Oval 13"/>
            <p:cNvSpPr>
              <a:spLocks noChangeArrowheads="1"/>
            </p:cNvSpPr>
            <p:nvPr/>
          </p:nvSpPr>
          <p:spPr bwMode="auto">
            <a:xfrm>
              <a:off x="2336" y="2795"/>
              <a:ext cx="726" cy="31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b="1"/>
                <a:t>SAN-conf.</a:t>
              </a:r>
            </a:p>
          </p:txBody>
        </p:sp>
        <p:sp>
          <p:nvSpPr>
            <p:cNvPr id="30735" name="Oval 14"/>
            <p:cNvSpPr>
              <a:spLocks noChangeArrowheads="1"/>
            </p:cNvSpPr>
            <p:nvPr/>
          </p:nvSpPr>
          <p:spPr bwMode="auto">
            <a:xfrm>
              <a:off x="2199" y="1842"/>
              <a:ext cx="590" cy="363"/>
            </a:xfrm>
            <a:prstGeom prst="ellipse">
              <a:avLst/>
            </a:prstGeom>
            <a:solidFill>
              <a:srgbClr val="F9F3A5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b="1"/>
                <a:t>Climate</a:t>
              </a:r>
            </a:p>
          </p:txBody>
        </p:sp>
        <p:sp>
          <p:nvSpPr>
            <p:cNvPr id="30736" name="Oval 15"/>
            <p:cNvSpPr>
              <a:spLocks noChangeArrowheads="1"/>
            </p:cNvSpPr>
            <p:nvPr/>
          </p:nvSpPr>
          <p:spPr bwMode="auto">
            <a:xfrm>
              <a:off x="1746" y="3657"/>
              <a:ext cx="725" cy="31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b="1"/>
                <a:t>Bonn+10</a:t>
              </a:r>
            </a:p>
          </p:txBody>
        </p:sp>
        <p:sp>
          <p:nvSpPr>
            <p:cNvPr id="30737" name="Oval 16"/>
            <p:cNvSpPr>
              <a:spLocks noChangeArrowheads="1"/>
            </p:cNvSpPr>
            <p:nvPr/>
          </p:nvSpPr>
          <p:spPr bwMode="auto">
            <a:xfrm>
              <a:off x="2336" y="3158"/>
              <a:ext cx="680" cy="36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b="1"/>
                <a:t>APWF</a:t>
              </a:r>
            </a:p>
          </p:txBody>
        </p:sp>
        <p:sp>
          <p:nvSpPr>
            <p:cNvPr id="30738" name="Oval 17"/>
            <p:cNvSpPr>
              <a:spLocks noChangeArrowheads="1"/>
            </p:cNvSpPr>
            <p:nvPr/>
          </p:nvSpPr>
          <p:spPr bwMode="auto">
            <a:xfrm>
              <a:off x="1655" y="3067"/>
              <a:ext cx="817" cy="36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b="1"/>
                <a:t>Africa WW</a:t>
              </a:r>
            </a:p>
          </p:txBody>
        </p:sp>
        <p:sp>
          <p:nvSpPr>
            <p:cNvPr id="30739" name="Oval 18"/>
            <p:cNvSpPr>
              <a:spLocks noChangeArrowheads="1"/>
            </p:cNvSpPr>
            <p:nvPr/>
          </p:nvSpPr>
          <p:spPr bwMode="auto">
            <a:xfrm>
              <a:off x="2879" y="3021"/>
              <a:ext cx="817" cy="363"/>
            </a:xfrm>
            <a:prstGeom prst="ellipse">
              <a:avLst/>
            </a:prstGeom>
            <a:solidFill>
              <a:srgbClr val="F9F3A5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b="1"/>
                <a:t>AWF</a:t>
              </a:r>
            </a:p>
          </p:txBody>
        </p:sp>
        <p:sp>
          <p:nvSpPr>
            <p:cNvPr id="30740" name="Oval 19"/>
            <p:cNvSpPr>
              <a:spLocks noChangeArrowheads="1"/>
            </p:cNvSpPr>
            <p:nvPr/>
          </p:nvSpPr>
          <p:spPr bwMode="auto">
            <a:xfrm>
              <a:off x="1655" y="1661"/>
              <a:ext cx="589" cy="36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b="1"/>
                <a:t>WHO</a:t>
              </a:r>
            </a:p>
          </p:txBody>
        </p:sp>
        <p:sp>
          <p:nvSpPr>
            <p:cNvPr id="30741" name="Oval 20"/>
            <p:cNvSpPr>
              <a:spLocks noChangeArrowheads="1"/>
            </p:cNvSpPr>
            <p:nvPr/>
          </p:nvSpPr>
          <p:spPr bwMode="auto">
            <a:xfrm>
              <a:off x="1701" y="2160"/>
              <a:ext cx="1316" cy="40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b="1"/>
                <a:t>Right to W&amp;S</a:t>
              </a:r>
            </a:p>
            <a:p>
              <a:pPr algn="ctr"/>
              <a:r>
                <a:rPr lang="en-US" sz="1400" b="1"/>
                <a:t>UNGA, HRC, UN Hab.</a:t>
              </a:r>
            </a:p>
          </p:txBody>
        </p:sp>
        <p:sp>
          <p:nvSpPr>
            <p:cNvPr id="30742" name="Oval 21"/>
            <p:cNvSpPr>
              <a:spLocks noChangeArrowheads="1"/>
            </p:cNvSpPr>
            <p:nvPr/>
          </p:nvSpPr>
          <p:spPr bwMode="auto">
            <a:xfrm>
              <a:off x="3107" y="2523"/>
              <a:ext cx="725" cy="31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b="1"/>
                <a:t>…</a:t>
              </a:r>
            </a:p>
          </p:txBody>
        </p:sp>
        <p:sp>
          <p:nvSpPr>
            <p:cNvPr id="30743" name="Oval 22"/>
            <p:cNvSpPr>
              <a:spLocks noChangeArrowheads="1"/>
            </p:cNvSpPr>
            <p:nvPr/>
          </p:nvSpPr>
          <p:spPr bwMode="auto">
            <a:xfrm>
              <a:off x="2744" y="3657"/>
              <a:ext cx="725" cy="318"/>
            </a:xfrm>
            <a:prstGeom prst="ellipse">
              <a:avLst/>
            </a:prstGeom>
            <a:solidFill>
              <a:srgbClr val="F9F3A5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b="1"/>
                <a:t>…</a:t>
              </a:r>
            </a:p>
          </p:txBody>
        </p:sp>
      </p:grpSp>
      <p:grpSp>
        <p:nvGrpSpPr>
          <p:cNvPr id="30727" name="Group 23"/>
          <p:cNvGrpSpPr>
            <a:grpSpLocks/>
          </p:cNvGrpSpPr>
          <p:nvPr/>
        </p:nvGrpSpPr>
        <p:grpSpPr bwMode="auto">
          <a:xfrm>
            <a:off x="6516688" y="2925763"/>
            <a:ext cx="2016125" cy="2159000"/>
            <a:chOff x="4105" y="1843"/>
            <a:chExt cx="1270" cy="1360"/>
          </a:xfrm>
        </p:grpSpPr>
        <p:sp>
          <p:nvSpPr>
            <p:cNvPr id="30728" name="Line 24"/>
            <p:cNvSpPr>
              <a:spLocks noChangeShapeType="1"/>
            </p:cNvSpPr>
            <p:nvPr/>
          </p:nvSpPr>
          <p:spPr bwMode="auto">
            <a:xfrm flipV="1">
              <a:off x="4740" y="1843"/>
              <a:ext cx="0" cy="453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29" name="Line 25"/>
            <p:cNvSpPr>
              <a:spLocks noChangeShapeType="1"/>
            </p:cNvSpPr>
            <p:nvPr/>
          </p:nvSpPr>
          <p:spPr bwMode="auto">
            <a:xfrm>
              <a:off x="4740" y="2704"/>
              <a:ext cx="0" cy="499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30" name="AutoShape 26"/>
            <p:cNvSpPr>
              <a:spLocks noChangeArrowheads="1"/>
            </p:cNvSpPr>
            <p:nvPr/>
          </p:nvSpPr>
          <p:spPr bwMode="auto">
            <a:xfrm>
              <a:off x="4105" y="2251"/>
              <a:ext cx="1270" cy="590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>
                  <a:solidFill>
                    <a:schemeClr val="bg1"/>
                  </a:solidFill>
                </a:rPr>
                <a:t>Marseille </a:t>
              </a:r>
            </a:p>
            <a:p>
              <a:pPr algn="ctr"/>
              <a:r>
                <a:rPr lang="en-US" sz="2400">
                  <a:solidFill>
                    <a:schemeClr val="bg1"/>
                  </a:solidFill>
                </a:rPr>
                <a:t>2012</a:t>
              </a:r>
              <a:endParaRPr lang="en-US" sz="2000" i="1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314325" y="684213"/>
            <a:ext cx="8829675" cy="828675"/>
          </a:xfrm>
        </p:spPr>
        <p:txBody>
          <a:bodyPr/>
          <a:lstStyle/>
          <a:p>
            <a:pPr eaLnBrk="1" hangingPunct="1"/>
            <a:r>
              <a:rPr lang="fr-FR" altLang="ko-KR" sz="2800" u="sng" dirty="0" smtClean="0">
                <a:ea typeface="굴림" charset="-127"/>
              </a:rPr>
              <a:t>TIMETABLE OF THE FORUM PROCESS</a:t>
            </a:r>
          </a:p>
        </p:txBody>
      </p:sp>
      <p:sp>
        <p:nvSpPr>
          <p:cNvPr id="31747" name="Rectangle 4"/>
          <p:cNvSpPr>
            <a:spLocks noChangeArrowheads="1"/>
          </p:cNvSpPr>
          <p:nvPr/>
        </p:nvSpPr>
        <p:spPr bwMode="auto">
          <a:xfrm>
            <a:off x="238125" y="0"/>
            <a:ext cx="71072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GB" altLang="ko-KR" sz="2400">
                <a:solidFill>
                  <a:srgbClr val="808080"/>
                </a:solidFill>
                <a:latin typeface="Biondi" pitchFamily="2" charset="0"/>
                <a:ea typeface="굴림" charset="-127"/>
              </a:rPr>
              <a:t>Toward concrete, </a:t>
            </a:r>
            <a:r>
              <a:rPr lang="en-GB" altLang="ko-KR" sz="2400" b="1">
                <a:solidFill>
                  <a:srgbClr val="808080"/>
                </a:solidFill>
                <a:latin typeface="Biondi" pitchFamily="2" charset="0"/>
                <a:ea typeface="굴림" charset="-127"/>
              </a:rPr>
              <a:t>SMART &amp; WISE</a:t>
            </a:r>
            <a:r>
              <a:rPr lang="en-GB" altLang="ko-KR" sz="2400">
                <a:solidFill>
                  <a:srgbClr val="808080"/>
                </a:solidFill>
                <a:latin typeface="Biondi" pitchFamily="2" charset="0"/>
                <a:ea typeface="굴림" charset="-127"/>
              </a:rPr>
              <a:t> solutions!</a:t>
            </a:r>
          </a:p>
        </p:txBody>
      </p:sp>
      <p:sp>
        <p:nvSpPr>
          <p:cNvPr id="31748" name="Line 6"/>
          <p:cNvSpPr>
            <a:spLocks noChangeShapeType="1"/>
          </p:cNvSpPr>
          <p:nvPr/>
        </p:nvSpPr>
        <p:spPr bwMode="auto">
          <a:xfrm>
            <a:off x="660400" y="2613025"/>
            <a:ext cx="80406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49" name="Line 7"/>
          <p:cNvSpPr>
            <a:spLocks noChangeShapeType="1"/>
          </p:cNvSpPr>
          <p:nvPr/>
        </p:nvSpPr>
        <p:spPr bwMode="auto">
          <a:xfrm flipH="1">
            <a:off x="1020763" y="2420938"/>
            <a:ext cx="14287" cy="3921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0" name="Line 8"/>
          <p:cNvSpPr>
            <a:spLocks noChangeShapeType="1"/>
          </p:cNvSpPr>
          <p:nvPr/>
        </p:nvSpPr>
        <p:spPr bwMode="auto">
          <a:xfrm flipH="1">
            <a:off x="3087688" y="2420938"/>
            <a:ext cx="14287" cy="3921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1" name="Line 9"/>
          <p:cNvSpPr>
            <a:spLocks noChangeShapeType="1"/>
          </p:cNvSpPr>
          <p:nvPr/>
        </p:nvSpPr>
        <p:spPr bwMode="auto">
          <a:xfrm flipH="1">
            <a:off x="4121150" y="2420938"/>
            <a:ext cx="14288" cy="3921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2" name="Line 10"/>
          <p:cNvSpPr>
            <a:spLocks noChangeShapeType="1"/>
          </p:cNvSpPr>
          <p:nvPr/>
        </p:nvSpPr>
        <p:spPr bwMode="auto">
          <a:xfrm flipH="1">
            <a:off x="5156200" y="2420938"/>
            <a:ext cx="14288" cy="3921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3" name="Line 11"/>
          <p:cNvSpPr>
            <a:spLocks noChangeShapeType="1"/>
          </p:cNvSpPr>
          <p:nvPr/>
        </p:nvSpPr>
        <p:spPr bwMode="auto">
          <a:xfrm flipH="1">
            <a:off x="6189663" y="2420938"/>
            <a:ext cx="14287" cy="3921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4" name="Line 12"/>
          <p:cNvSpPr>
            <a:spLocks noChangeShapeType="1"/>
          </p:cNvSpPr>
          <p:nvPr/>
        </p:nvSpPr>
        <p:spPr bwMode="auto">
          <a:xfrm flipH="1">
            <a:off x="7223125" y="2420938"/>
            <a:ext cx="14288" cy="3921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5" name="Line 13"/>
          <p:cNvSpPr>
            <a:spLocks noChangeShapeType="1"/>
          </p:cNvSpPr>
          <p:nvPr/>
        </p:nvSpPr>
        <p:spPr bwMode="auto">
          <a:xfrm flipH="1">
            <a:off x="8258175" y="2420938"/>
            <a:ext cx="14288" cy="3921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6" name="Line 14"/>
          <p:cNvSpPr>
            <a:spLocks noChangeShapeType="1"/>
          </p:cNvSpPr>
          <p:nvPr/>
        </p:nvSpPr>
        <p:spPr bwMode="auto">
          <a:xfrm flipH="1">
            <a:off x="2054225" y="2420938"/>
            <a:ext cx="14288" cy="3921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7" name="Text Box 15"/>
          <p:cNvSpPr txBox="1">
            <a:spLocks noChangeArrowheads="1"/>
          </p:cNvSpPr>
          <p:nvPr/>
        </p:nvSpPr>
        <p:spPr bwMode="auto">
          <a:xfrm>
            <a:off x="1296988" y="220345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altLang="ko-KR" b="1">
                <a:solidFill>
                  <a:srgbClr val="000000"/>
                </a:solidFill>
                <a:ea typeface="굴림" charset="-127"/>
              </a:rPr>
              <a:t>Q3</a:t>
            </a:r>
          </a:p>
        </p:txBody>
      </p:sp>
      <p:sp>
        <p:nvSpPr>
          <p:cNvPr id="31758" name="Line 17"/>
          <p:cNvSpPr>
            <a:spLocks noChangeShapeType="1"/>
          </p:cNvSpPr>
          <p:nvPr/>
        </p:nvSpPr>
        <p:spPr bwMode="auto">
          <a:xfrm>
            <a:off x="619125" y="2070100"/>
            <a:ext cx="2409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9" name="Line 18"/>
          <p:cNvSpPr>
            <a:spLocks noChangeShapeType="1"/>
          </p:cNvSpPr>
          <p:nvPr/>
        </p:nvSpPr>
        <p:spPr bwMode="auto">
          <a:xfrm>
            <a:off x="3171825" y="2070100"/>
            <a:ext cx="39909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60" name="Line 19"/>
          <p:cNvSpPr>
            <a:spLocks noChangeShapeType="1"/>
          </p:cNvSpPr>
          <p:nvPr/>
        </p:nvSpPr>
        <p:spPr bwMode="auto">
          <a:xfrm>
            <a:off x="7319963" y="2070100"/>
            <a:ext cx="15382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61" name="Line 20"/>
          <p:cNvSpPr>
            <a:spLocks noChangeShapeType="1"/>
          </p:cNvSpPr>
          <p:nvPr/>
        </p:nvSpPr>
        <p:spPr bwMode="auto">
          <a:xfrm>
            <a:off x="3028950" y="2070100"/>
            <a:ext cx="0" cy="2619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62" name="Line 21"/>
          <p:cNvSpPr>
            <a:spLocks noChangeShapeType="1"/>
          </p:cNvSpPr>
          <p:nvPr/>
        </p:nvSpPr>
        <p:spPr bwMode="auto">
          <a:xfrm>
            <a:off x="3157538" y="2070100"/>
            <a:ext cx="0" cy="2619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63" name="Line 22"/>
          <p:cNvSpPr>
            <a:spLocks noChangeShapeType="1"/>
          </p:cNvSpPr>
          <p:nvPr/>
        </p:nvSpPr>
        <p:spPr bwMode="auto">
          <a:xfrm>
            <a:off x="7175500" y="2070100"/>
            <a:ext cx="0" cy="2619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64" name="Line 23"/>
          <p:cNvSpPr>
            <a:spLocks noChangeShapeType="1"/>
          </p:cNvSpPr>
          <p:nvPr/>
        </p:nvSpPr>
        <p:spPr bwMode="auto">
          <a:xfrm>
            <a:off x="7318375" y="2070100"/>
            <a:ext cx="0" cy="2619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65" name="Text Box 24"/>
          <p:cNvSpPr txBox="1">
            <a:spLocks noChangeArrowheads="1"/>
          </p:cNvSpPr>
          <p:nvPr/>
        </p:nvSpPr>
        <p:spPr bwMode="auto">
          <a:xfrm>
            <a:off x="1598613" y="1674813"/>
            <a:ext cx="11318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altLang="ko-KR" b="1">
                <a:solidFill>
                  <a:srgbClr val="000000"/>
                </a:solidFill>
                <a:ea typeface="굴림" charset="-127"/>
              </a:rPr>
              <a:t>2010</a:t>
            </a:r>
          </a:p>
        </p:txBody>
      </p:sp>
      <p:sp>
        <p:nvSpPr>
          <p:cNvPr id="31766" name="Text Box 26"/>
          <p:cNvSpPr txBox="1">
            <a:spLocks noChangeArrowheads="1"/>
          </p:cNvSpPr>
          <p:nvPr/>
        </p:nvSpPr>
        <p:spPr bwMode="auto">
          <a:xfrm>
            <a:off x="7577138" y="1674813"/>
            <a:ext cx="10001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altLang="ko-KR" b="1">
                <a:solidFill>
                  <a:srgbClr val="000000"/>
                </a:solidFill>
                <a:ea typeface="굴림" charset="-127"/>
              </a:rPr>
              <a:t>2012</a:t>
            </a:r>
          </a:p>
        </p:txBody>
      </p:sp>
      <p:sp>
        <p:nvSpPr>
          <p:cNvPr id="31767" name="Text Box 27"/>
          <p:cNvSpPr txBox="1">
            <a:spLocks noChangeArrowheads="1"/>
          </p:cNvSpPr>
          <p:nvPr/>
        </p:nvSpPr>
        <p:spPr bwMode="auto">
          <a:xfrm>
            <a:off x="2333625" y="220345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altLang="ko-KR" b="1">
                <a:solidFill>
                  <a:srgbClr val="000000"/>
                </a:solidFill>
                <a:ea typeface="굴림" charset="-127"/>
              </a:rPr>
              <a:t>Q4</a:t>
            </a:r>
          </a:p>
        </p:txBody>
      </p:sp>
      <p:sp>
        <p:nvSpPr>
          <p:cNvPr id="31768" name="Text Box 28"/>
          <p:cNvSpPr txBox="1">
            <a:spLocks noChangeArrowheads="1"/>
          </p:cNvSpPr>
          <p:nvPr/>
        </p:nvSpPr>
        <p:spPr bwMode="auto">
          <a:xfrm>
            <a:off x="3371850" y="220345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altLang="ko-KR" b="1">
                <a:solidFill>
                  <a:srgbClr val="000000"/>
                </a:solidFill>
                <a:ea typeface="굴림" charset="-127"/>
              </a:rPr>
              <a:t>Q1</a:t>
            </a:r>
          </a:p>
        </p:txBody>
      </p:sp>
      <p:sp>
        <p:nvSpPr>
          <p:cNvPr id="31769" name="Text Box 29"/>
          <p:cNvSpPr txBox="1">
            <a:spLocks noChangeArrowheads="1"/>
          </p:cNvSpPr>
          <p:nvPr/>
        </p:nvSpPr>
        <p:spPr bwMode="auto">
          <a:xfrm>
            <a:off x="4408488" y="220345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altLang="ko-KR" b="1">
                <a:solidFill>
                  <a:srgbClr val="000000"/>
                </a:solidFill>
                <a:ea typeface="굴림" charset="-127"/>
              </a:rPr>
              <a:t>Q2</a:t>
            </a:r>
          </a:p>
        </p:txBody>
      </p:sp>
      <p:sp>
        <p:nvSpPr>
          <p:cNvPr id="31770" name="Text Box 30"/>
          <p:cNvSpPr txBox="1">
            <a:spLocks noChangeArrowheads="1"/>
          </p:cNvSpPr>
          <p:nvPr/>
        </p:nvSpPr>
        <p:spPr bwMode="auto">
          <a:xfrm>
            <a:off x="5446713" y="220345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altLang="ko-KR" b="1">
                <a:solidFill>
                  <a:srgbClr val="000000"/>
                </a:solidFill>
                <a:ea typeface="굴림" charset="-127"/>
              </a:rPr>
              <a:t>Q3</a:t>
            </a:r>
          </a:p>
        </p:txBody>
      </p:sp>
      <p:sp>
        <p:nvSpPr>
          <p:cNvPr id="31771" name="Text Box 31"/>
          <p:cNvSpPr txBox="1">
            <a:spLocks noChangeArrowheads="1"/>
          </p:cNvSpPr>
          <p:nvPr/>
        </p:nvSpPr>
        <p:spPr bwMode="auto">
          <a:xfrm>
            <a:off x="6483350" y="220345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altLang="ko-KR" b="1">
                <a:solidFill>
                  <a:srgbClr val="000000"/>
                </a:solidFill>
                <a:ea typeface="굴림" charset="-127"/>
              </a:rPr>
              <a:t>Q4</a:t>
            </a:r>
          </a:p>
        </p:txBody>
      </p:sp>
      <p:sp>
        <p:nvSpPr>
          <p:cNvPr id="31772" name="Text Box 32"/>
          <p:cNvSpPr txBox="1">
            <a:spLocks noChangeArrowheads="1"/>
          </p:cNvSpPr>
          <p:nvPr/>
        </p:nvSpPr>
        <p:spPr bwMode="auto">
          <a:xfrm>
            <a:off x="7521575" y="220345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altLang="ko-KR" b="1">
                <a:solidFill>
                  <a:srgbClr val="000000"/>
                </a:solidFill>
                <a:ea typeface="굴림" charset="-127"/>
              </a:rPr>
              <a:t>Q1</a:t>
            </a:r>
          </a:p>
        </p:txBody>
      </p:sp>
      <p:sp>
        <p:nvSpPr>
          <p:cNvPr id="22561" name="AutoShape 33"/>
          <p:cNvSpPr>
            <a:spLocks noChangeArrowheads="1"/>
          </p:cNvSpPr>
          <p:nvPr/>
        </p:nvSpPr>
        <p:spPr bwMode="auto">
          <a:xfrm>
            <a:off x="647700" y="2379663"/>
            <a:ext cx="319088" cy="392112"/>
          </a:xfrm>
          <a:prstGeom prst="star5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>
              <a:solidFill>
                <a:srgbClr val="000000"/>
              </a:solidFill>
              <a:ea typeface="굴림" pitchFamily="50" charset="-127"/>
            </a:endParaRPr>
          </a:p>
        </p:txBody>
      </p:sp>
      <p:sp>
        <p:nvSpPr>
          <p:cNvPr id="31774" name="Text Box 34"/>
          <p:cNvSpPr txBox="1">
            <a:spLocks noChangeArrowheads="1"/>
          </p:cNvSpPr>
          <p:nvPr/>
        </p:nvSpPr>
        <p:spPr bwMode="auto">
          <a:xfrm>
            <a:off x="85725" y="2732088"/>
            <a:ext cx="957263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altLang="ko-KR" sz="1600">
                <a:solidFill>
                  <a:srgbClr val="000000"/>
                </a:solidFill>
                <a:ea typeface="굴림" charset="-127"/>
              </a:rPr>
              <a:t>Kick-off meeting</a:t>
            </a:r>
          </a:p>
        </p:txBody>
      </p:sp>
      <p:sp>
        <p:nvSpPr>
          <p:cNvPr id="31775" name="Text Box 35"/>
          <p:cNvSpPr txBox="1">
            <a:spLocks noChangeArrowheads="1"/>
          </p:cNvSpPr>
          <p:nvPr/>
        </p:nvSpPr>
        <p:spPr bwMode="auto">
          <a:xfrm>
            <a:off x="7612063" y="2816225"/>
            <a:ext cx="10731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altLang="ko-KR" sz="1600">
                <a:solidFill>
                  <a:srgbClr val="000000"/>
                </a:solidFill>
                <a:ea typeface="굴림" charset="-127"/>
              </a:rPr>
              <a:t>WWF Marseille</a:t>
            </a:r>
          </a:p>
        </p:txBody>
      </p:sp>
      <p:sp>
        <p:nvSpPr>
          <p:cNvPr id="22564" name="AutoShape 36"/>
          <p:cNvSpPr>
            <a:spLocks noChangeArrowheads="1"/>
          </p:cNvSpPr>
          <p:nvPr/>
        </p:nvSpPr>
        <p:spPr bwMode="auto">
          <a:xfrm>
            <a:off x="7916863" y="2378075"/>
            <a:ext cx="319087" cy="392113"/>
          </a:xfrm>
          <a:prstGeom prst="star5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>
              <a:solidFill>
                <a:srgbClr val="000000"/>
              </a:solidFill>
              <a:ea typeface="굴림" pitchFamily="50" charset="-127"/>
            </a:endParaRPr>
          </a:p>
        </p:txBody>
      </p:sp>
      <p:sp>
        <p:nvSpPr>
          <p:cNvPr id="31777" name="Text Box 46"/>
          <p:cNvSpPr txBox="1">
            <a:spLocks noChangeArrowheads="1"/>
          </p:cNvSpPr>
          <p:nvPr/>
        </p:nvSpPr>
        <p:spPr bwMode="auto">
          <a:xfrm>
            <a:off x="3563937" y="3141663"/>
            <a:ext cx="188277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altLang="ko-KR" sz="1400" dirty="0">
                <a:solidFill>
                  <a:srgbClr val="000000"/>
                </a:solidFill>
                <a:ea typeface="굴림" charset="-127"/>
              </a:rPr>
              <a:t>WISE approach for each </a:t>
            </a:r>
            <a:r>
              <a:rPr lang="fr-FR" altLang="ko-KR" sz="1400" dirty="0" smtClean="0">
                <a:solidFill>
                  <a:srgbClr val="000000"/>
                </a:solidFill>
                <a:ea typeface="굴림" charset="-127"/>
              </a:rPr>
              <a:t> SMART target </a:t>
            </a:r>
            <a:r>
              <a:rPr lang="fr-FR" altLang="ko-KR" sz="1400" dirty="0">
                <a:solidFill>
                  <a:srgbClr val="000000"/>
                </a:solidFill>
                <a:ea typeface="굴림" charset="-127"/>
              </a:rPr>
              <a:t>at regional level</a:t>
            </a:r>
          </a:p>
        </p:txBody>
      </p:sp>
      <p:sp>
        <p:nvSpPr>
          <p:cNvPr id="31778" name="Text Box 49"/>
          <p:cNvSpPr txBox="1">
            <a:spLocks noChangeArrowheads="1"/>
          </p:cNvSpPr>
          <p:nvPr/>
        </p:nvSpPr>
        <p:spPr bwMode="auto">
          <a:xfrm>
            <a:off x="2649538" y="4795838"/>
            <a:ext cx="1408112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altLang="ko-KR" sz="1400">
                <a:solidFill>
                  <a:srgbClr val="000000"/>
                </a:solidFill>
                <a:ea typeface="굴림" charset="-127"/>
              </a:rPr>
              <a:t>Invitation letters to Foreign Affair Ministries</a:t>
            </a:r>
          </a:p>
        </p:txBody>
      </p:sp>
      <p:sp>
        <p:nvSpPr>
          <p:cNvPr id="31779" name="Line 51"/>
          <p:cNvSpPr>
            <a:spLocks noChangeShapeType="1"/>
          </p:cNvSpPr>
          <p:nvPr/>
        </p:nvSpPr>
        <p:spPr bwMode="auto">
          <a:xfrm>
            <a:off x="2843213" y="2565400"/>
            <a:ext cx="0" cy="2176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80" name="Line 52"/>
          <p:cNvSpPr>
            <a:spLocks noChangeShapeType="1"/>
          </p:cNvSpPr>
          <p:nvPr/>
        </p:nvSpPr>
        <p:spPr bwMode="auto">
          <a:xfrm>
            <a:off x="3276600" y="3141663"/>
            <a:ext cx="18716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81" name="Line 53"/>
          <p:cNvSpPr>
            <a:spLocks noChangeShapeType="1"/>
          </p:cNvSpPr>
          <p:nvPr/>
        </p:nvSpPr>
        <p:spPr bwMode="auto">
          <a:xfrm>
            <a:off x="5076825" y="3933825"/>
            <a:ext cx="5032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82" name="Text Box 54"/>
          <p:cNvSpPr txBox="1">
            <a:spLocks noChangeArrowheads="1"/>
          </p:cNvSpPr>
          <p:nvPr/>
        </p:nvSpPr>
        <p:spPr bwMode="auto">
          <a:xfrm>
            <a:off x="4643438" y="4005263"/>
            <a:ext cx="129063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altLang="ko-KR" sz="1400" dirty="0">
                <a:solidFill>
                  <a:srgbClr val="000000"/>
                </a:solidFill>
                <a:ea typeface="굴림" charset="-127"/>
              </a:rPr>
              <a:t>Consolidation of Targets </a:t>
            </a:r>
            <a:br>
              <a:rPr lang="fr-FR" altLang="ko-KR" sz="1400" dirty="0">
                <a:solidFill>
                  <a:srgbClr val="000000"/>
                </a:solidFill>
                <a:ea typeface="굴림" charset="-127"/>
              </a:rPr>
            </a:br>
            <a:r>
              <a:rPr lang="fr-FR" altLang="ko-KR" sz="1400" dirty="0">
                <a:solidFill>
                  <a:srgbClr val="000000"/>
                </a:solidFill>
                <a:ea typeface="굴림" charset="-127"/>
              </a:rPr>
              <a:t>by </a:t>
            </a:r>
            <a:r>
              <a:rPr lang="fr-FR" altLang="ko-KR" sz="1400" dirty="0" smtClean="0">
                <a:solidFill>
                  <a:srgbClr val="000000"/>
                </a:solidFill>
                <a:ea typeface="굴림" charset="-127"/>
              </a:rPr>
              <a:t>Region – TP &amp; RP </a:t>
            </a:r>
            <a:endParaRPr lang="fr-FR" altLang="ko-KR" sz="1400" dirty="0">
              <a:solidFill>
                <a:srgbClr val="000000"/>
              </a:solidFill>
              <a:ea typeface="굴림" charset="-127"/>
            </a:endParaRPr>
          </a:p>
        </p:txBody>
      </p:sp>
      <p:sp>
        <p:nvSpPr>
          <p:cNvPr id="31783" name="Line 48"/>
          <p:cNvSpPr>
            <a:spLocks noChangeShapeType="1"/>
          </p:cNvSpPr>
          <p:nvPr/>
        </p:nvSpPr>
        <p:spPr bwMode="auto">
          <a:xfrm>
            <a:off x="6011863" y="2636838"/>
            <a:ext cx="0" cy="2160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84" name="Text Box 50"/>
          <p:cNvSpPr txBox="1">
            <a:spLocks noChangeArrowheads="1"/>
          </p:cNvSpPr>
          <p:nvPr/>
        </p:nvSpPr>
        <p:spPr bwMode="auto">
          <a:xfrm>
            <a:off x="5867400" y="4797425"/>
            <a:ext cx="12255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altLang="ko-KR" sz="1400" dirty="0">
                <a:solidFill>
                  <a:srgbClr val="000000"/>
                </a:solidFill>
                <a:ea typeface="굴림" charset="-127"/>
              </a:rPr>
              <a:t>1st Prepcom meeting </a:t>
            </a:r>
            <a:r>
              <a:rPr lang="fr-FR" altLang="ko-KR" sz="1400" dirty="0" smtClean="0">
                <a:solidFill>
                  <a:srgbClr val="000000"/>
                </a:solidFill>
                <a:ea typeface="굴림" charset="-127"/>
              </a:rPr>
              <a:t>- PP</a:t>
            </a:r>
            <a:endParaRPr lang="fr-FR" altLang="ko-KR" sz="1400" dirty="0">
              <a:solidFill>
                <a:srgbClr val="000000"/>
              </a:solidFill>
              <a:ea typeface="굴림" charset="-127"/>
            </a:endParaRPr>
          </a:p>
        </p:txBody>
      </p:sp>
      <p:sp>
        <p:nvSpPr>
          <p:cNvPr id="31785" name="Text Box 25"/>
          <p:cNvSpPr txBox="1">
            <a:spLocks noChangeArrowheads="1"/>
          </p:cNvSpPr>
          <p:nvPr/>
        </p:nvSpPr>
        <p:spPr bwMode="auto">
          <a:xfrm>
            <a:off x="4745038" y="1674813"/>
            <a:ext cx="11318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altLang="ko-KR" b="1">
                <a:solidFill>
                  <a:srgbClr val="000000"/>
                </a:solidFill>
                <a:ea typeface="굴림" charset="-127"/>
              </a:rPr>
              <a:t>2011</a:t>
            </a:r>
          </a:p>
        </p:txBody>
      </p:sp>
      <p:sp>
        <p:nvSpPr>
          <p:cNvPr id="31786" name="Line 51"/>
          <p:cNvSpPr>
            <a:spLocks noChangeShapeType="1"/>
          </p:cNvSpPr>
          <p:nvPr/>
        </p:nvSpPr>
        <p:spPr bwMode="auto">
          <a:xfrm>
            <a:off x="3276600" y="2636838"/>
            <a:ext cx="0" cy="1152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87" name="Text Box 49"/>
          <p:cNvSpPr txBox="1">
            <a:spLocks noChangeArrowheads="1"/>
          </p:cNvSpPr>
          <p:nvPr/>
        </p:nvSpPr>
        <p:spPr bwMode="auto">
          <a:xfrm>
            <a:off x="3059113" y="3789363"/>
            <a:ext cx="1408112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altLang="ko-KR" sz="1400">
                <a:solidFill>
                  <a:srgbClr val="000000"/>
                </a:solidFill>
                <a:ea typeface="굴림" charset="-127"/>
              </a:rPr>
              <a:t>Thematic Process priorities and targets input</a:t>
            </a:r>
          </a:p>
        </p:txBody>
      </p:sp>
      <p:sp>
        <p:nvSpPr>
          <p:cNvPr id="31788" name="Line 48"/>
          <p:cNvSpPr>
            <a:spLocks noChangeShapeType="1"/>
          </p:cNvSpPr>
          <p:nvPr/>
        </p:nvSpPr>
        <p:spPr bwMode="auto">
          <a:xfrm>
            <a:off x="7476331" y="2616994"/>
            <a:ext cx="0" cy="1368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89" name="Text Box 50"/>
          <p:cNvSpPr txBox="1">
            <a:spLocks noChangeArrowheads="1"/>
          </p:cNvSpPr>
          <p:nvPr/>
        </p:nvSpPr>
        <p:spPr bwMode="auto">
          <a:xfrm>
            <a:off x="6804025" y="4005263"/>
            <a:ext cx="13446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altLang="ko-KR" sz="1400" dirty="0">
                <a:solidFill>
                  <a:srgbClr val="000000"/>
                </a:solidFill>
                <a:ea typeface="굴림" charset="-127"/>
              </a:rPr>
              <a:t>2nd Prepcom meeting </a:t>
            </a:r>
            <a:r>
              <a:rPr lang="fr-FR" altLang="ko-KR" sz="1400" dirty="0" smtClean="0">
                <a:solidFill>
                  <a:srgbClr val="000000"/>
                </a:solidFill>
                <a:ea typeface="굴림" charset="-127"/>
              </a:rPr>
              <a:t> - PP</a:t>
            </a:r>
            <a:endParaRPr lang="fr-FR" altLang="ko-KR" sz="1400" dirty="0">
              <a:solidFill>
                <a:srgbClr val="000000"/>
              </a:solidFill>
              <a:ea typeface="굴림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76375" y="71438"/>
            <a:ext cx="7848600" cy="836612"/>
          </a:xfrm>
        </p:spPr>
        <p:txBody>
          <a:bodyPr/>
          <a:lstStyle/>
          <a:p>
            <a:pPr algn="l" eaLnBrk="1" hangingPunct="1"/>
            <a:r>
              <a:rPr lang="fr-FR" sz="3200" smtClean="0"/>
              <a:t>NEXT STEPS</a:t>
            </a:r>
          </a:p>
        </p:txBody>
      </p:sp>
      <p:pic>
        <p:nvPicPr>
          <p:cNvPr id="32772" name="Picture 5" descr="jpg_arton623-3145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4675"/>
            <a:ext cx="1476375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6" descr="Tristan Clements_4OK"/>
          <p:cNvPicPr preferRelativeResize="0"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3141663"/>
            <a:ext cx="1471612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Picture 7" descr="Perito_Moreno_Glacier_Patagonia_Argentina_Luca_Galuzzi_2005"/>
          <p:cNvPicPr preferRelativeResize="0"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37063"/>
            <a:ext cx="147637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5" name="Rectangle 8"/>
          <p:cNvSpPr>
            <a:spLocks noGrp="1" noChangeArrowheads="1"/>
          </p:cNvSpPr>
          <p:nvPr>
            <p:ph type="body" idx="4294967295"/>
          </p:nvPr>
        </p:nvSpPr>
        <p:spPr>
          <a:xfrm>
            <a:off x="1692275" y="1412875"/>
            <a:ext cx="6985000" cy="4606925"/>
          </a:xfrm>
        </p:spPr>
        <p:txBody>
          <a:bodyPr/>
          <a:lstStyle/>
          <a:p>
            <a:pPr eaLnBrk="1" hangingPunct="1">
              <a:spcBef>
                <a:spcPct val="10000"/>
              </a:spcBef>
              <a:buFontTx/>
              <a:buNone/>
            </a:pPr>
            <a:r>
              <a:rPr lang="fr-FR" sz="2000" b="0" u="sng" dirty="0" smtClean="0"/>
              <a:t>Engagement continues throughout 2011 - 2012 </a:t>
            </a:r>
          </a:p>
          <a:p>
            <a:pPr marL="0" indent="0" eaLnBrk="1" hangingPunct="1">
              <a:spcBef>
                <a:spcPct val="10000"/>
              </a:spcBef>
              <a:buNone/>
            </a:pPr>
            <a:endParaRPr lang="en-US" sz="2000" b="0" dirty="0" smtClean="0"/>
          </a:p>
          <a:p>
            <a:pPr eaLnBrk="1" hangingPunct="1">
              <a:spcBef>
                <a:spcPct val="10000"/>
              </a:spcBef>
              <a:buFontTx/>
              <a:buBlip>
                <a:blip r:embed="rId6"/>
              </a:buBlip>
            </a:pPr>
            <a:r>
              <a:rPr lang="fr-FR" sz="2000" b="0" dirty="0" smtClean="0"/>
              <a:t>May 24, 2011 – North American Regional Event – ASCE-EWRI Palm Springs, USA</a:t>
            </a:r>
          </a:p>
          <a:p>
            <a:pPr eaLnBrk="1" hangingPunct="1">
              <a:spcBef>
                <a:spcPct val="10000"/>
              </a:spcBef>
              <a:buFontTx/>
              <a:buBlip>
                <a:blip r:embed="rId6"/>
              </a:buBlip>
            </a:pPr>
            <a:endParaRPr lang="fr-FR" sz="2000" b="0" dirty="0"/>
          </a:p>
          <a:p>
            <a:pPr eaLnBrk="1" hangingPunct="1">
              <a:spcBef>
                <a:spcPct val="10000"/>
              </a:spcBef>
              <a:buFontTx/>
              <a:buBlip>
                <a:blip r:embed="rId6"/>
              </a:buBlip>
            </a:pPr>
            <a:r>
              <a:rPr lang="fr-FR" sz="2000" b="0" dirty="0" smtClean="0"/>
              <a:t>May 30 – 31, 2011 – First Local Authorities international meeting – Lyon, France</a:t>
            </a:r>
          </a:p>
          <a:p>
            <a:pPr eaLnBrk="1" hangingPunct="1">
              <a:spcBef>
                <a:spcPct val="10000"/>
              </a:spcBef>
              <a:buFontTx/>
              <a:buBlip>
                <a:blip r:embed="rId6"/>
              </a:buBlip>
            </a:pPr>
            <a:endParaRPr lang="fr-FR" sz="2000" b="0" dirty="0"/>
          </a:p>
          <a:p>
            <a:pPr eaLnBrk="1" hangingPunct="1">
              <a:spcBef>
                <a:spcPct val="10000"/>
              </a:spcBef>
              <a:buFontTx/>
              <a:buBlip>
                <a:blip r:embed="rId6"/>
              </a:buBlip>
            </a:pPr>
            <a:r>
              <a:rPr lang="fr-FR" sz="2000" b="0" dirty="0" smtClean="0"/>
              <a:t>June 10, 2011 – First Parliamentarians </a:t>
            </a:r>
            <a:r>
              <a:rPr lang="fr-FR" sz="2000" b="0" dirty="0" smtClean="0"/>
              <a:t>international meeting </a:t>
            </a:r>
            <a:r>
              <a:rPr lang="fr-FR" sz="2000" b="0" dirty="0" smtClean="0"/>
              <a:t>– Estrasburg,  France</a:t>
            </a:r>
          </a:p>
          <a:p>
            <a:pPr eaLnBrk="1" hangingPunct="1">
              <a:spcBef>
                <a:spcPct val="10000"/>
              </a:spcBef>
              <a:buFontTx/>
              <a:buBlip>
                <a:blip r:embed="rId6"/>
              </a:buBlip>
            </a:pPr>
            <a:endParaRPr lang="fr-FR" sz="2000" b="0" dirty="0" smtClean="0"/>
          </a:p>
          <a:p>
            <a:pPr eaLnBrk="1" hangingPunct="1">
              <a:spcBef>
                <a:spcPct val="10000"/>
              </a:spcBef>
              <a:buFontTx/>
              <a:buBlip>
                <a:blip r:embed="rId6"/>
              </a:buBlip>
            </a:pPr>
            <a:r>
              <a:rPr lang="en-US" sz="2000" b="0" dirty="0" smtClean="0"/>
              <a:t>3rd and 4th quarter 2011 – </a:t>
            </a:r>
            <a:r>
              <a:rPr lang="en-US" sz="2000" b="0" dirty="0" smtClean="0"/>
              <a:t> </a:t>
            </a:r>
            <a:r>
              <a:rPr lang="en-US" sz="2000" b="0" dirty="0" smtClean="0"/>
              <a:t>SWW, SIWW, </a:t>
            </a:r>
            <a:r>
              <a:rPr lang="en-US" sz="2000" b="0" dirty="0" smtClean="0"/>
              <a:t>Major </a:t>
            </a:r>
            <a:r>
              <a:rPr lang="en-US" sz="2000" b="0" dirty="0" smtClean="0"/>
              <a:t>regional events in Africa, Americas, Europe and Asia Pacific (regional targets and political involvement</a:t>
            </a:r>
            <a:r>
              <a:rPr lang="en-US" sz="2000" b="0" dirty="0" smtClean="0"/>
              <a:t>)</a:t>
            </a:r>
          </a:p>
          <a:p>
            <a:pPr eaLnBrk="1" hangingPunct="1">
              <a:spcBef>
                <a:spcPct val="10000"/>
              </a:spcBef>
              <a:buFontTx/>
              <a:buBlip>
                <a:blip r:embed="rId6"/>
              </a:buBlip>
            </a:pPr>
            <a:endParaRPr lang="pt-BR" sz="2000" b="0" dirty="0"/>
          </a:p>
          <a:p>
            <a:pPr eaLnBrk="1" hangingPunct="1">
              <a:spcBef>
                <a:spcPct val="10000"/>
              </a:spcBef>
              <a:buFontTx/>
              <a:buBlip>
                <a:blip r:embed="rId6"/>
              </a:buBlip>
            </a:pPr>
            <a:r>
              <a:rPr lang="pt-BR" sz="2000" b="0" dirty="0" err="1" smtClean="0"/>
              <a:t>Solution’s</a:t>
            </a:r>
            <a:r>
              <a:rPr lang="pt-BR" sz="2000" b="0" dirty="0" smtClean="0"/>
              <a:t> </a:t>
            </a:r>
            <a:r>
              <a:rPr lang="pt-BR" sz="2000" b="0" dirty="0" err="1" smtClean="0"/>
              <a:t>platform</a:t>
            </a:r>
            <a:r>
              <a:rPr lang="pt-BR" sz="2000" b="0" dirty="0" smtClean="0"/>
              <a:t> </a:t>
            </a:r>
            <a:r>
              <a:rPr lang="pt-BR" sz="2000" b="0" dirty="0" smtClean="0">
                <a:hlinkClick r:id="rId7"/>
              </a:rPr>
              <a:t>www.worldwaterforum6.org</a:t>
            </a:r>
            <a:r>
              <a:rPr lang="pt-BR" sz="2000" b="0" dirty="0" smtClean="0"/>
              <a:t> </a:t>
            </a:r>
            <a:endParaRPr lang="en-US" sz="2000" b="0" dirty="0" smtClean="0"/>
          </a:p>
          <a:p>
            <a:pPr eaLnBrk="1" hangingPunct="1">
              <a:spcBef>
                <a:spcPct val="10000"/>
              </a:spcBef>
              <a:buFontTx/>
              <a:buBlip>
                <a:blip r:embed="rId6"/>
              </a:buBlip>
            </a:pPr>
            <a:endParaRPr lang="pt-BR" sz="2000" b="0" dirty="0"/>
          </a:p>
          <a:p>
            <a:pPr eaLnBrk="1" hangingPunct="1">
              <a:spcBef>
                <a:spcPct val="10000"/>
              </a:spcBef>
              <a:buFontTx/>
              <a:buBlip>
                <a:blip r:embed="rId6"/>
              </a:buBlip>
            </a:pPr>
            <a:endParaRPr lang="en-US" sz="2000" b="0" dirty="0" smtClean="0"/>
          </a:p>
          <a:p>
            <a:pPr eaLnBrk="1" hangingPunct="1">
              <a:spcBef>
                <a:spcPct val="10000"/>
              </a:spcBef>
              <a:buFontTx/>
              <a:buBlip>
                <a:blip r:embed="rId6"/>
              </a:buBlip>
            </a:pPr>
            <a:endParaRPr lang="pt-BR" sz="2000" b="0" dirty="0"/>
          </a:p>
          <a:p>
            <a:pPr eaLnBrk="1" hangingPunct="1">
              <a:spcBef>
                <a:spcPct val="10000"/>
              </a:spcBef>
              <a:buFontTx/>
              <a:buBlip>
                <a:blip r:embed="rId6"/>
              </a:buBlip>
            </a:pPr>
            <a:endParaRPr lang="en-US" sz="2000" b="0" dirty="0" smtClean="0"/>
          </a:p>
          <a:p>
            <a:pPr eaLnBrk="1" hangingPunct="1">
              <a:spcBef>
                <a:spcPct val="10000"/>
              </a:spcBef>
              <a:buFontTx/>
              <a:buBlip>
                <a:blip r:embed="rId6"/>
              </a:buBlip>
            </a:pPr>
            <a:endParaRPr lang="fr-FR" sz="2000" b="0" dirty="0" smtClean="0"/>
          </a:p>
          <a:p>
            <a:pPr eaLnBrk="1" hangingPunct="1">
              <a:spcBef>
                <a:spcPct val="10000"/>
              </a:spcBef>
              <a:buFontTx/>
              <a:buBlip>
                <a:blip r:embed="rId6"/>
              </a:buBlip>
            </a:pPr>
            <a:endParaRPr lang="fr-FR" sz="2000" b="0" dirty="0" smtClean="0"/>
          </a:p>
          <a:p>
            <a:pPr eaLnBrk="1" hangingPunct="1">
              <a:spcBef>
                <a:spcPct val="10000"/>
              </a:spcBef>
              <a:buFontTx/>
              <a:buNone/>
            </a:pPr>
            <a:endParaRPr lang="fr-FR" sz="2000" b="0" dirty="0" smtClean="0"/>
          </a:p>
        </p:txBody>
      </p:sp>
      <p:pic>
        <p:nvPicPr>
          <p:cNvPr id="32776" name="Picture 9" descr="Chang Mai - Camp d'éléphant - Paysage 4"/>
          <p:cNvPicPr preferRelativeResize="0"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5661025"/>
            <a:ext cx="1474787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75" y="50304"/>
            <a:ext cx="1056388" cy="1700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6" descr="jpg_arton623-31450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4675"/>
            <a:ext cx="1476375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Picture 7" descr="Tristan Clements_4OK"/>
          <p:cNvPicPr preferRelativeResize="0"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3141663"/>
            <a:ext cx="1474787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8" name="Picture 8" descr="Perito_Moreno_Glacier_Patagonia_Argentina_Luca_Galuzzi_2005"/>
          <p:cNvPicPr preferRelativeResize="0"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37063"/>
            <a:ext cx="147637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9" name="Rectangle 9"/>
          <p:cNvSpPr>
            <a:spLocks noChangeArrowheads="1"/>
          </p:cNvSpPr>
          <p:nvPr/>
        </p:nvSpPr>
        <p:spPr bwMode="auto">
          <a:xfrm>
            <a:off x="1763713" y="3211513"/>
            <a:ext cx="7056437" cy="129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lang="fr-FR" sz="3600" b="1">
                <a:latin typeface="Calibri" pitchFamily="34" charset="0"/>
              </a:rPr>
              <a:t>THANK YOU FOR YOUR ATTENTION</a:t>
            </a:r>
          </a:p>
        </p:txBody>
      </p:sp>
      <p:pic>
        <p:nvPicPr>
          <p:cNvPr id="33800" name="Picture 10" descr="Chang Mai - Camp d'éléphant - Paysage 4"/>
          <p:cNvPicPr preferRelativeResize="0"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61025"/>
            <a:ext cx="1474788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1476375" y="71438"/>
            <a:ext cx="7848600" cy="83661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l" eaLnBrk="1" hangingPunct="1"/>
            <a:r>
              <a:rPr lang="fr-FR" sz="3800" smtClean="0"/>
              <a:t>TIME FOR </a:t>
            </a:r>
            <a:r>
              <a:rPr lang="fr-FR" sz="3800" smtClean="0">
                <a:solidFill>
                  <a:srgbClr val="00B0F0"/>
                </a:solidFill>
              </a:rPr>
              <a:t>SOLUTIONS</a:t>
            </a:r>
            <a:endParaRPr lang="fr-FR" sz="3800" dirty="0" smtClean="0">
              <a:solidFill>
                <a:srgbClr val="00B0F0"/>
              </a:solidFill>
            </a:endParaRPr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75" y="50304"/>
            <a:ext cx="1056388" cy="1700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71438"/>
            <a:ext cx="7005637" cy="836612"/>
          </a:xfrm>
        </p:spPr>
        <p:txBody>
          <a:bodyPr/>
          <a:lstStyle/>
          <a:p>
            <a:pPr eaLnBrk="1" hangingPunct="1"/>
            <a:r>
              <a:rPr lang="fr-FR" sz="3800" smtClean="0"/>
              <a:t>THE WORLD WATER FORUM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98107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5" descr="jpg_arton623-3145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4675"/>
            <a:ext cx="1476375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6" descr="Tristan Clements_4OK"/>
          <p:cNvPicPr preferRelativeResize="0"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3141663"/>
            <a:ext cx="1471612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7" descr="Perito_Moreno_Glacier_Patagonia_Argentina_Luca_Galuzzi_2005"/>
          <p:cNvPicPr preferRelativeResize="0"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37063"/>
            <a:ext cx="147637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1763713" y="1627188"/>
            <a:ext cx="6994525" cy="4897437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endParaRPr lang="fr-FR" sz="1800" b="0" smtClean="0"/>
          </a:p>
          <a:p>
            <a:pPr eaLnBrk="1" hangingPunct="1">
              <a:lnSpc>
                <a:spcPct val="90000"/>
              </a:lnSpc>
              <a:buFontTx/>
              <a:buBlip>
                <a:blip r:embed="rId6"/>
              </a:buBlip>
            </a:pPr>
            <a:r>
              <a:rPr lang="fr-FR" sz="2000" b="0" smtClean="0"/>
              <a:t>The world’s largest water event</a:t>
            </a:r>
          </a:p>
          <a:p>
            <a:pPr eaLnBrk="1" hangingPunct="1">
              <a:lnSpc>
                <a:spcPct val="90000"/>
              </a:lnSpc>
              <a:buFontTx/>
              <a:buBlip>
                <a:blip r:embed="rId6"/>
              </a:buBlip>
            </a:pPr>
            <a:endParaRPr lang="fr-FR" sz="2000" b="0" smtClean="0"/>
          </a:p>
          <a:p>
            <a:pPr eaLnBrk="1" hangingPunct="1">
              <a:lnSpc>
                <a:spcPct val="90000"/>
              </a:lnSpc>
              <a:buFontTx/>
              <a:buBlip>
                <a:blip r:embed="rId6"/>
              </a:buBlip>
            </a:pPr>
            <a:r>
              <a:rPr lang="fr-FR" sz="2000" b="0" smtClean="0"/>
              <a:t>Objectives: 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ü"/>
            </a:pPr>
            <a:r>
              <a:rPr lang="fr-FR" sz="1800" smtClean="0"/>
              <a:t>Gather all stakeholders together to debate questions related to water, its management and access 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ü"/>
            </a:pPr>
            <a:r>
              <a:rPr lang="fr-FR" sz="1800" smtClean="0"/>
              <a:t>Formulate concrete proposals and encourage action and solutions 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ü"/>
            </a:pPr>
            <a:r>
              <a:rPr lang="fr-FR" sz="1800" smtClean="0"/>
              <a:t>Solicit true and lasting political commitment 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fr-FR" sz="1800" smtClean="0"/>
          </a:p>
          <a:p>
            <a:pPr eaLnBrk="1" hangingPunct="1">
              <a:lnSpc>
                <a:spcPct val="90000"/>
              </a:lnSpc>
              <a:buFontTx/>
              <a:buBlip>
                <a:blip r:embed="rId6"/>
              </a:buBlip>
            </a:pPr>
            <a:r>
              <a:rPr lang="fr-FR" sz="2000" b="0" smtClean="0"/>
              <a:t>A platform for debates and exchange on questions that are relevant for improved water resources management and access to water supply and sanitation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fr-FR" sz="2000" b="0" smtClean="0"/>
          </a:p>
          <a:p>
            <a:pPr eaLnBrk="1" hangingPunct="1">
              <a:lnSpc>
                <a:spcPct val="90000"/>
              </a:lnSpc>
              <a:buFontTx/>
              <a:buBlip>
                <a:blip r:embed="rId6"/>
              </a:buBlip>
            </a:pPr>
            <a:r>
              <a:rPr lang="fr-FR" sz="2000" b="0" smtClean="0"/>
              <a:t>An open and constructive place for discusssion</a:t>
            </a:r>
          </a:p>
        </p:txBody>
      </p:sp>
      <p:pic>
        <p:nvPicPr>
          <p:cNvPr id="4104" name="Picture 10" descr="Chang Mai - Camp d'éléphant - Paysage 4"/>
          <p:cNvPicPr preferRelativeResize="0"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5661025"/>
            <a:ext cx="1474787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75" y="50304"/>
            <a:ext cx="1056388" cy="1700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454150" y="71438"/>
            <a:ext cx="7870825" cy="836612"/>
          </a:xfrm>
        </p:spPr>
        <p:txBody>
          <a:bodyPr/>
          <a:lstStyle/>
          <a:p>
            <a:pPr algn="l" eaLnBrk="1" hangingPunct="1"/>
            <a:r>
              <a:rPr lang="fr-FR" sz="3800" smtClean="0"/>
              <a:t>FACTS AND FIGURES FROM ISTANBUL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98107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5" descr="jpg_arton623-31450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4675"/>
            <a:ext cx="1476375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6" descr="Tristan Clements_4OK"/>
          <p:cNvPicPr preferRelativeResize="0"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3141663"/>
            <a:ext cx="1474787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7" descr="Perito_Moreno_Glacier_Patagonia_Argentina_Luca_Galuzzi_2005"/>
          <p:cNvPicPr preferRelativeResize="0"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37063"/>
            <a:ext cx="147637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7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1754188" y="1989138"/>
            <a:ext cx="6921500" cy="4105275"/>
          </a:xfrm>
          <a:noFill/>
        </p:spPr>
        <p:txBody>
          <a:bodyPr/>
          <a:lstStyle/>
          <a:p>
            <a:pPr eaLnBrk="1" hangingPunct="1">
              <a:lnSpc>
                <a:spcPct val="130000"/>
              </a:lnSpc>
              <a:buFontTx/>
              <a:buBlip>
                <a:blip r:embed="rId6"/>
              </a:buBlip>
            </a:pPr>
            <a:r>
              <a:rPr lang="fr-FR" sz="2000" b="0" smtClean="0">
                <a:cs typeface="Arial" charset="0"/>
                <a:sym typeface="Wingdings" pitchFamily="2" charset="2"/>
              </a:rPr>
              <a:t>Over 25,000 participants</a:t>
            </a:r>
          </a:p>
          <a:p>
            <a:pPr eaLnBrk="1" hangingPunct="1">
              <a:lnSpc>
                <a:spcPct val="130000"/>
              </a:lnSpc>
              <a:buFontTx/>
              <a:buBlip>
                <a:blip r:embed="rId6"/>
              </a:buBlip>
            </a:pPr>
            <a:r>
              <a:rPr lang="fr-FR" sz="2000" b="0" smtClean="0">
                <a:cs typeface="Arial" charset="0"/>
                <a:sym typeface="Wingdings" pitchFamily="2" charset="2"/>
              </a:rPr>
              <a:t>192 countries represented</a:t>
            </a:r>
          </a:p>
          <a:p>
            <a:pPr eaLnBrk="1" hangingPunct="1">
              <a:lnSpc>
                <a:spcPct val="130000"/>
              </a:lnSpc>
              <a:buFontTx/>
              <a:buBlip>
                <a:blip r:embed="rId6"/>
              </a:buBlip>
            </a:pPr>
            <a:r>
              <a:rPr lang="fr-FR" sz="2000" b="0" smtClean="0">
                <a:cs typeface="Arial" charset="0"/>
                <a:sym typeface="Wingdings" pitchFamily="2" charset="2"/>
              </a:rPr>
              <a:t>1,300 participants in the political processes</a:t>
            </a:r>
          </a:p>
          <a:p>
            <a:pPr eaLnBrk="1" hangingPunct="1">
              <a:lnSpc>
                <a:spcPct val="130000"/>
              </a:lnSpc>
              <a:buFontTx/>
              <a:buBlip>
                <a:blip r:embed="rId6"/>
              </a:buBlip>
            </a:pPr>
            <a:r>
              <a:rPr lang="fr-FR" sz="2000" b="0" smtClean="0">
                <a:cs typeface="Arial" charset="0"/>
                <a:sym typeface="Wingdings" pitchFamily="2" charset="2"/>
              </a:rPr>
              <a:t>106 sessions prepared by over 400 organizations </a:t>
            </a:r>
          </a:p>
          <a:p>
            <a:pPr eaLnBrk="1" hangingPunct="1">
              <a:lnSpc>
                <a:spcPct val="130000"/>
              </a:lnSpc>
              <a:buFontTx/>
              <a:buBlip>
                <a:blip r:embed="rId6"/>
              </a:buBlip>
            </a:pPr>
            <a:r>
              <a:rPr lang="fr-FR" sz="2000" b="0" smtClean="0">
                <a:cs typeface="Arial" charset="0"/>
                <a:sym typeface="Wingdings" pitchFamily="2" charset="2"/>
              </a:rPr>
              <a:t>150 side events</a:t>
            </a:r>
          </a:p>
          <a:p>
            <a:pPr eaLnBrk="1" hangingPunct="1">
              <a:lnSpc>
                <a:spcPct val="130000"/>
              </a:lnSpc>
              <a:buFontTx/>
              <a:buBlip>
                <a:blip r:embed="rId6"/>
              </a:buBlip>
            </a:pPr>
            <a:r>
              <a:rPr lang="fr-FR" sz="2000" b="0" smtClean="0">
                <a:cs typeface="Arial" charset="0"/>
                <a:sym typeface="Wingdings" pitchFamily="2" charset="2"/>
              </a:rPr>
              <a:t>Over 1,000 accredited journalists</a:t>
            </a:r>
          </a:p>
          <a:p>
            <a:pPr eaLnBrk="1" hangingPunct="1">
              <a:lnSpc>
                <a:spcPct val="130000"/>
              </a:lnSpc>
              <a:buFontTx/>
              <a:buBlip>
                <a:blip r:embed="rId6"/>
              </a:buBlip>
            </a:pPr>
            <a:r>
              <a:rPr lang="fr-FR" sz="2000" b="0" smtClean="0">
                <a:cs typeface="Arial" charset="0"/>
                <a:sym typeface="Wingdings" pitchFamily="2" charset="2"/>
              </a:rPr>
              <a:t>135 children from over 20 countries and over 200 youth participants</a:t>
            </a:r>
          </a:p>
          <a:p>
            <a:pPr eaLnBrk="1" hangingPunct="1">
              <a:lnSpc>
                <a:spcPct val="130000"/>
              </a:lnSpc>
              <a:buFontTx/>
              <a:buBlip>
                <a:blip r:embed="rId6"/>
              </a:buBlip>
            </a:pPr>
            <a:r>
              <a:rPr lang="fr-FR" sz="2000" b="0" smtClean="0">
                <a:cs typeface="Arial" charset="0"/>
                <a:sym typeface="Wingdings" pitchFamily="2" charset="2"/>
              </a:rPr>
              <a:t>1,000 sponsored participants</a:t>
            </a:r>
          </a:p>
          <a:p>
            <a:pPr eaLnBrk="1" hangingPunct="1">
              <a:lnSpc>
                <a:spcPct val="130000"/>
              </a:lnSpc>
              <a:buFontTx/>
              <a:buNone/>
            </a:pPr>
            <a:endParaRPr lang="fr-FR" sz="2000" smtClean="0">
              <a:cs typeface="Arial" charset="0"/>
            </a:endParaRPr>
          </a:p>
        </p:txBody>
      </p:sp>
      <p:pic>
        <p:nvPicPr>
          <p:cNvPr id="5128" name="Picture 9" descr="Chang Mai - Camp d'éléphant - Paysage 4"/>
          <p:cNvPicPr preferRelativeResize="0"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5661025"/>
            <a:ext cx="1474787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75" y="50304"/>
            <a:ext cx="1056388" cy="1700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1763713" y="1412875"/>
            <a:ext cx="6994525" cy="4679950"/>
          </a:xfrm>
          <a:noFill/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fr-FR" sz="2800" b="0" dirty="0" smtClean="0"/>
          </a:p>
          <a:p>
            <a:pPr eaLnBrk="1" hangingPunct="1">
              <a:lnSpc>
                <a:spcPct val="80000"/>
              </a:lnSpc>
              <a:buFontTx/>
              <a:buBlip>
                <a:blip r:embed="rId2"/>
              </a:buBlip>
            </a:pPr>
            <a:r>
              <a:rPr lang="fr-FR" sz="2000" b="0" dirty="0" smtClean="0"/>
              <a:t>In Marseille 12 – 17 March 2012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fr-FR" sz="2000" dirty="0" smtClean="0"/>
          </a:p>
          <a:p>
            <a:pPr eaLnBrk="1" hangingPunct="1">
              <a:lnSpc>
                <a:spcPct val="80000"/>
              </a:lnSpc>
              <a:buFontTx/>
              <a:buBlip>
                <a:blip r:embed="rId2"/>
              </a:buBlip>
            </a:pPr>
            <a:r>
              <a:rPr lang="fr-FR" sz="2000" b="0" dirty="0" smtClean="0"/>
              <a:t>Organizers:  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Char char="ü"/>
            </a:pPr>
            <a:r>
              <a:rPr lang="fr-FR" sz="1800" dirty="0" smtClean="0"/>
              <a:t>France, represented by the Ministry of Foreign and European Affairs, the Ministry of Ecology and the City of Marseille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Char char="ü"/>
            </a:pPr>
            <a:r>
              <a:rPr lang="fr-FR" sz="1800" dirty="0" smtClean="0"/>
              <a:t>The World Water Council</a:t>
            </a:r>
            <a:r>
              <a:rPr lang="fr-FR" dirty="0" smtClean="0"/>
              <a:t> 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endParaRPr lang="fr-FR" b="1" dirty="0" smtClean="0"/>
          </a:p>
          <a:p>
            <a:pPr eaLnBrk="1" hangingPunct="1">
              <a:lnSpc>
                <a:spcPct val="80000"/>
              </a:lnSpc>
              <a:buFontTx/>
              <a:buBlip>
                <a:blip r:embed="rId2"/>
              </a:buBlip>
            </a:pPr>
            <a:r>
              <a:rPr lang="fr-FR" sz="2000" b="0" dirty="0" smtClean="0"/>
              <a:t>France and Marseille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Char char="ü"/>
            </a:pPr>
            <a:r>
              <a:rPr lang="fr-FR" sz="1800" dirty="0" smtClean="0"/>
              <a:t>Strong political commitment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Char char="ü"/>
            </a:pPr>
            <a:r>
              <a:rPr lang="fr-FR" sz="1800" dirty="0" smtClean="0"/>
              <a:t>A candidature combining energy from the local level to the highest decision-making level 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Char char="ü"/>
            </a:pPr>
            <a:r>
              <a:rPr lang="fr-FR" sz="1800" dirty="0" smtClean="0"/>
              <a:t>Highlighting specific capacities and a water culture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Char char="ü"/>
            </a:pPr>
            <a:r>
              <a:rPr lang="fr-FR" sz="1800" dirty="0" smtClean="0"/>
              <a:t>A strong will to federate all stakeholders and encourage action</a:t>
            </a: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1476375" y="71438"/>
            <a:ext cx="7848600" cy="836612"/>
          </a:xfrm>
        </p:spPr>
        <p:txBody>
          <a:bodyPr/>
          <a:lstStyle/>
          <a:p>
            <a:pPr algn="l" eaLnBrk="1" hangingPunct="1"/>
            <a:r>
              <a:rPr lang="fr-FR" sz="4200" smtClean="0"/>
              <a:t>THE 6TH WORLD WATER FORUM</a:t>
            </a:r>
          </a:p>
        </p:txBody>
      </p:sp>
      <p:pic>
        <p:nvPicPr>
          <p:cNvPr id="6149" name="Picture 5" descr="jpg_arton623-3145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4675"/>
            <a:ext cx="1476375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 descr="Tristan Clements_4OK"/>
          <p:cNvPicPr preferRelativeResize="0"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3141663"/>
            <a:ext cx="1471612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 descr="Perito_Moreno_Glacier_Patagonia_Argentina_Luca_Galuzzi_2005"/>
          <p:cNvPicPr preferRelativeResize="0"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37063"/>
            <a:ext cx="147637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9" descr="Chang Mai - Camp d'éléphant - Paysage 4"/>
          <p:cNvPicPr preferRelativeResize="0"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5661025"/>
            <a:ext cx="1474787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75" y="50304"/>
            <a:ext cx="1056388" cy="1700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476375" y="71438"/>
            <a:ext cx="7848600" cy="836612"/>
          </a:xfrm>
        </p:spPr>
        <p:txBody>
          <a:bodyPr/>
          <a:lstStyle/>
          <a:p>
            <a:pPr algn="l" eaLnBrk="1" hangingPunct="1"/>
            <a:r>
              <a:rPr lang="fr-FR" sz="3800" dirty="0" smtClean="0"/>
              <a:t>TIME FOR </a:t>
            </a:r>
            <a:r>
              <a:rPr lang="fr-FR" sz="3800" dirty="0" smtClean="0">
                <a:solidFill>
                  <a:srgbClr val="00B0F0"/>
                </a:solidFill>
              </a:rPr>
              <a:t>SOLUTIONS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98107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5" descr="jpg_arton623-3145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4675"/>
            <a:ext cx="1476375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6" descr="Tristan Clements_4OK"/>
          <p:cNvPicPr preferRelativeResize="0"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3141663"/>
            <a:ext cx="1471612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7" descr="Perito_Moreno_Glacier_Patagonia_Argentina_Luca_Galuzzi_2005"/>
          <p:cNvPicPr preferRelativeResize="0"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37063"/>
            <a:ext cx="147637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5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1763713" y="1484313"/>
            <a:ext cx="6994525" cy="5040312"/>
          </a:xfrm>
          <a:noFill/>
        </p:spPr>
        <p:txBody>
          <a:bodyPr/>
          <a:lstStyle/>
          <a:p>
            <a:pPr eaLnBrk="1" hangingPunct="1">
              <a:lnSpc>
                <a:spcPct val="120000"/>
              </a:lnSpc>
              <a:buFontTx/>
              <a:buNone/>
            </a:pPr>
            <a:endParaRPr lang="fr-FR" b="0" dirty="0" smtClean="0"/>
          </a:p>
          <a:p>
            <a:pPr eaLnBrk="1" hangingPunct="1">
              <a:lnSpc>
                <a:spcPct val="90000"/>
              </a:lnSpc>
              <a:buFontTx/>
              <a:buBlip>
                <a:blip r:embed="rId6"/>
              </a:buBlip>
            </a:pPr>
            <a:r>
              <a:rPr lang="fr-FR" sz="2000" b="0" dirty="0" smtClean="0"/>
              <a:t>Prefering action over theoretical discourse and debates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fr-FR" sz="2000" b="0" dirty="0" smtClean="0"/>
          </a:p>
          <a:p>
            <a:pPr eaLnBrk="1" hangingPunct="1">
              <a:lnSpc>
                <a:spcPct val="90000"/>
              </a:lnSpc>
              <a:buFontTx/>
              <a:buBlip>
                <a:blip r:embed="rId6"/>
              </a:buBlip>
            </a:pPr>
            <a:r>
              <a:rPr lang="fr-FR" sz="2000" b="0" dirty="0" smtClean="0"/>
              <a:t>Encouraging lasting concrete commitments through a follow-up mechanism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fr-FR" sz="2000" b="0" dirty="0" smtClean="0"/>
          </a:p>
          <a:p>
            <a:pPr eaLnBrk="1" hangingPunct="1">
              <a:lnSpc>
                <a:spcPct val="90000"/>
              </a:lnSpc>
              <a:buFontTx/>
              <a:buBlip>
                <a:blip r:embed="rId6"/>
              </a:buBlip>
            </a:pPr>
            <a:r>
              <a:rPr lang="fr-FR" sz="2000" b="0" dirty="0" smtClean="0"/>
              <a:t>Involving wide participation of stakeholders including those outside the « water box »</a:t>
            </a:r>
          </a:p>
          <a:p>
            <a:pPr eaLnBrk="1" hangingPunct="1">
              <a:lnSpc>
                <a:spcPct val="90000"/>
              </a:lnSpc>
              <a:buFontTx/>
              <a:buBlip>
                <a:blip r:embed="rId6"/>
              </a:buBlip>
            </a:pPr>
            <a:endParaRPr lang="fr-FR" sz="2000" b="0" dirty="0" smtClean="0"/>
          </a:p>
          <a:p>
            <a:pPr eaLnBrk="1" hangingPunct="1">
              <a:lnSpc>
                <a:spcPct val="90000"/>
              </a:lnSpc>
              <a:buFontTx/>
              <a:buBlip>
                <a:blip r:embed="rId6"/>
              </a:buBlip>
            </a:pPr>
            <a:r>
              <a:rPr lang="fr-FR" sz="2000" b="0" dirty="0" smtClean="0"/>
              <a:t>Creating true mobilization of citizens in a friendly, festive and popular atmosphere</a:t>
            </a:r>
            <a:endParaRPr lang="fr-FR" b="0" dirty="0" smtClean="0"/>
          </a:p>
        </p:txBody>
      </p:sp>
      <p:pic>
        <p:nvPicPr>
          <p:cNvPr id="7176" name="Picture 9" descr="Chang Mai - Camp d'éléphant - Paysage 4"/>
          <p:cNvPicPr preferRelativeResize="0"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5661025"/>
            <a:ext cx="1474787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75" y="50304"/>
            <a:ext cx="1056388" cy="1700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Oval 2"/>
          <p:cNvSpPr>
            <a:spLocks noChangeArrowheads="1"/>
          </p:cNvSpPr>
          <p:nvPr/>
        </p:nvSpPr>
        <p:spPr bwMode="auto">
          <a:xfrm>
            <a:off x="611188" y="198438"/>
            <a:ext cx="6562725" cy="6659562"/>
          </a:xfrm>
          <a:prstGeom prst="ellipse">
            <a:avLst/>
          </a:prstGeom>
          <a:solidFill>
            <a:srgbClr val="00FFFF">
              <a:alpha val="1882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9219" name="Oval 3"/>
          <p:cNvSpPr>
            <a:spLocks noChangeArrowheads="1"/>
          </p:cNvSpPr>
          <p:nvPr/>
        </p:nvSpPr>
        <p:spPr bwMode="auto">
          <a:xfrm>
            <a:off x="1485900" y="1125538"/>
            <a:ext cx="4752975" cy="4743450"/>
          </a:xfrm>
          <a:prstGeom prst="ellipse">
            <a:avLst/>
          </a:prstGeom>
          <a:solidFill>
            <a:srgbClr val="FFCC00">
              <a:alpha val="1882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9220" name="Oval 4"/>
          <p:cNvSpPr>
            <a:spLocks noChangeArrowheads="1"/>
          </p:cNvSpPr>
          <p:nvPr/>
        </p:nvSpPr>
        <p:spPr bwMode="auto">
          <a:xfrm>
            <a:off x="2406650" y="1971675"/>
            <a:ext cx="2879725" cy="2947988"/>
          </a:xfrm>
          <a:prstGeom prst="ellipse">
            <a:avLst/>
          </a:prstGeom>
          <a:solidFill>
            <a:srgbClr val="FFFF00">
              <a:alpha val="1882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9221" name="Oval 5"/>
          <p:cNvSpPr>
            <a:spLocks noChangeArrowheads="1"/>
          </p:cNvSpPr>
          <p:nvPr/>
        </p:nvSpPr>
        <p:spPr bwMode="auto">
          <a:xfrm>
            <a:off x="3368675" y="2951163"/>
            <a:ext cx="1017588" cy="982662"/>
          </a:xfrm>
          <a:prstGeom prst="ellipse">
            <a:avLst/>
          </a:prstGeom>
          <a:solidFill>
            <a:schemeClr val="accent1">
              <a:alpha val="5607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pt-BR" sz="800" b="1"/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4356100" y="3500438"/>
            <a:ext cx="122396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1200" b="1" dirty="0" smtClean="0"/>
              <a:t>ISSUES</a:t>
            </a:r>
            <a:endParaRPr lang="fr-FR" sz="1200" b="1" dirty="0"/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3479800" y="3270250"/>
            <a:ext cx="8397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1200" b="1" dirty="0"/>
              <a:t>THEME</a:t>
            </a:r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4787900" y="3721100"/>
            <a:ext cx="18002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1200" b="1" dirty="0"/>
              <a:t> </a:t>
            </a:r>
            <a:r>
              <a:rPr lang="fr-FR" sz="1200" b="1" dirty="0" smtClean="0"/>
              <a:t>       PRIORITIES</a:t>
            </a:r>
            <a:endParaRPr lang="fr-FR" sz="1200" b="1" dirty="0"/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6124575" y="4165600"/>
            <a:ext cx="10191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1200" b="1"/>
              <a:t>TARGET</a:t>
            </a:r>
          </a:p>
        </p:txBody>
      </p:sp>
      <p:sp>
        <p:nvSpPr>
          <p:cNvPr id="9226" name="Rectangle 10"/>
          <p:cNvSpPr>
            <a:spLocks noChangeArrowheads="1"/>
          </p:cNvSpPr>
          <p:nvPr/>
        </p:nvSpPr>
        <p:spPr bwMode="auto">
          <a:xfrm>
            <a:off x="200025" y="627063"/>
            <a:ext cx="82296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GB" sz="4400" u="sng">
                <a:solidFill>
                  <a:schemeClr val="tx2"/>
                </a:solidFill>
              </a:rPr>
              <a:t>The Process</a:t>
            </a:r>
          </a:p>
        </p:txBody>
      </p:sp>
      <p:cxnSp>
        <p:nvCxnSpPr>
          <p:cNvPr id="9227" name="AutoShape 16"/>
          <p:cNvCxnSpPr>
            <a:cxnSpLocks noChangeShapeType="1"/>
          </p:cNvCxnSpPr>
          <p:nvPr/>
        </p:nvCxnSpPr>
        <p:spPr bwMode="auto">
          <a:xfrm rot="5400000" flipV="1">
            <a:off x="4179888" y="2834134"/>
            <a:ext cx="171450" cy="730250"/>
          </a:xfrm>
          <a:prstGeom prst="curvedConnector3">
            <a:avLst>
              <a:gd name="adj1" fmla="val -139815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8" name="AutoShape 17"/>
          <p:cNvCxnSpPr>
            <a:cxnSpLocks noChangeShapeType="1"/>
            <a:endCxn id="9224" idx="0"/>
          </p:cNvCxnSpPr>
          <p:nvPr/>
        </p:nvCxnSpPr>
        <p:spPr bwMode="auto">
          <a:xfrm rot="16200000" flipH="1">
            <a:off x="4961732" y="2994818"/>
            <a:ext cx="279400" cy="1173163"/>
          </a:xfrm>
          <a:prstGeom prst="curvedConnector3">
            <a:avLst>
              <a:gd name="adj1" fmla="val -6931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9" name="AutoShape 18"/>
          <p:cNvCxnSpPr>
            <a:cxnSpLocks noChangeShapeType="1"/>
            <a:stCxn id="9224" idx="0"/>
            <a:endCxn id="9225" idx="0"/>
          </p:cNvCxnSpPr>
          <p:nvPr/>
        </p:nvCxnSpPr>
        <p:spPr bwMode="auto">
          <a:xfrm rot="5400000" flipV="1">
            <a:off x="5938838" y="3470275"/>
            <a:ext cx="444500" cy="946150"/>
          </a:xfrm>
          <a:prstGeom prst="curvedConnector3">
            <a:avLst>
              <a:gd name="adj1" fmla="val -51431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0190" name="Rectangle 19"/>
          <p:cNvSpPr>
            <a:spLocks noChangeArrowheads="1"/>
          </p:cNvSpPr>
          <p:nvPr/>
        </p:nvSpPr>
        <p:spPr bwMode="auto">
          <a:xfrm>
            <a:off x="0" y="0"/>
            <a:ext cx="6162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2400" b="1" u="sng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ondi"/>
              </a:rPr>
              <a:t>Towards </a:t>
            </a:r>
            <a:r>
              <a:rPr lang="en-GB" sz="2400" b="1" u="sng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ondi"/>
              </a:rPr>
              <a:t>concrete solutions !</a:t>
            </a:r>
          </a:p>
        </p:txBody>
      </p:sp>
      <p:sp>
        <p:nvSpPr>
          <p:cNvPr id="9231" name="Text Box 20"/>
          <p:cNvSpPr txBox="1">
            <a:spLocks noChangeArrowheads="1"/>
          </p:cNvSpPr>
          <p:nvPr/>
        </p:nvSpPr>
        <p:spPr bwMode="auto">
          <a:xfrm>
            <a:off x="7308850" y="4581525"/>
            <a:ext cx="1835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2000" b="1"/>
              <a:t>SOLUTION</a:t>
            </a:r>
          </a:p>
        </p:txBody>
      </p:sp>
      <p:cxnSp>
        <p:nvCxnSpPr>
          <p:cNvPr id="9232" name="AutoShape 21"/>
          <p:cNvCxnSpPr>
            <a:cxnSpLocks noChangeShapeType="1"/>
          </p:cNvCxnSpPr>
          <p:nvPr/>
        </p:nvCxnSpPr>
        <p:spPr bwMode="auto">
          <a:xfrm rot="5400000" flipV="1">
            <a:off x="7247731" y="3577432"/>
            <a:ext cx="415925" cy="1592262"/>
          </a:xfrm>
          <a:prstGeom prst="curvedConnector3">
            <a:avLst>
              <a:gd name="adj1" fmla="val -54963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476375" y="71438"/>
            <a:ext cx="7848600" cy="836612"/>
          </a:xfrm>
        </p:spPr>
        <p:txBody>
          <a:bodyPr/>
          <a:lstStyle/>
          <a:p>
            <a:pPr algn="l" eaLnBrk="1" hangingPunct="1"/>
            <a:r>
              <a:rPr lang="fr-FR" sz="3800" smtClean="0"/>
              <a:t>SMART TARGETS AND WISE PROCESS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98107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 descr="jpg_arton623-3145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4675"/>
            <a:ext cx="1476375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 descr="Tristan Clements_4OK"/>
          <p:cNvPicPr preferRelativeResize="0"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3141663"/>
            <a:ext cx="1471612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6" descr="Perito_Moreno_Glacier_Patagonia_Argentina_Luca_Galuzzi_2005"/>
          <p:cNvPicPr preferRelativeResize="0"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37063"/>
            <a:ext cx="147637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763713" y="1989138"/>
            <a:ext cx="6994525" cy="4464050"/>
          </a:xfrm>
          <a:noFill/>
        </p:spPr>
        <p:txBody>
          <a:bodyPr/>
          <a:lstStyle/>
          <a:p>
            <a:pPr eaLnBrk="1" hangingPunct="1">
              <a:buFontTx/>
              <a:buBlip>
                <a:blip r:embed="rId6"/>
              </a:buBlip>
            </a:pPr>
            <a:r>
              <a:rPr lang="fr-FR" b="0" smtClean="0"/>
              <a:t>SMART focuses on the relevance of the targets</a:t>
            </a:r>
          </a:p>
          <a:p>
            <a:pPr lvl="1" eaLnBrk="1" hangingPunct="1"/>
            <a:r>
              <a:rPr lang="en-GB" b="1" smtClean="0"/>
              <a:t>S</a:t>
            </a:r>
            <a:r>
              <a:rPr lang="en-GB" smtClean="0"/>
              <a:t>pecific</a:t>
            </a:r>
          </a:p>
          <a:p>
            <a:pPr lvl="1" eaLnBrk="1" hangingPunct="1"/>
            <a:r>
              <a:rPr lang="en-GB" b="1" smtClean="0"/>
              <a:t>M</a:t>
            </a:r>
            <a:r>
              <a:rPr lang="en-GB" smtClean="0"/>
              <a:t>easurable</a:t>
            </a:r>
          </a:p>
          <a:p>
            <a:pPr lvl="1" eaLnBrk="1" hangingPunct="1"/>
            <a:r>
              <a:rPr lang="en-GB" b="1" smtClean="0"/>
              <a:t>A</a:t>
            </a:r>
            <a:r>
              <a:rPr lang="en-GB" smtClean="0"/>
              <a:t>chievable</a:t>
            </a:r>
          </a:p>
          <a:p>
            <a:pPr lvl="1" eaLnBrk="1" hangingPunct="1"/>
            <a:r>
              <a:rPr lang="en-GB" b="1" smtClean="0"/>
              <a:t>R</a:t>
            </a:r>
            <a:r>
              <a:rPr lang="en-GB" smtClean="0"/>
              <a:t>ealistic</a:t>
            </a:r>
          </a:p>
          <a:p>
            <a:pPr lvl="1" eaLnBrk="1" hangingPunct="1"/>
            <a:r>
              <a:rPr lang="en-GB" b="1" smtClean="0"/>
              <a:t>T</a:t>
            </a:r>
            <a:r>
              <a:rPr lang="en-GB" smtClean="0"/>
              <a:t>ime bound</a:t>
            </a:r>
          </a:p>
          <a:p>
            <a:pPr eaLnBrk="1" hangingPunct="1">
              <a:buFontTx/>
              <a:buNone/>
            </a:pPr>
            <a:endParaRPr lang="fr-FR" b="0" smtClean="0"/>
          </a:p>
          <a:p>
            <a:pPr eaLnBrk="1" hangingPunct="1">
              <a:buFontTx/>
              <a:buBlip>
                <a:blip r:embed="rId6"/>
              </a:buBlip>
            </a:pPr>
            <a:r>
              <a:rPr lang="fr-FR" b="0" smtClean="0"/>
              <a:t>WISE focuses on the process</a:t>
            </a:r>
          </a:p>
          <a:p>
            <a:pPr lvl="1" eaLnBrk="1" hangingPunct="1"/>
            <a:r>
              <a:rPr lang="en-GB" b="1" smtClean="0"/>
              <a:t>W</a:t>
            </a:r>
            <a:r>
              <a:rPr lang="en-GB" smtClean="0"/>
              <a:t>ide </a:t>
            </a:r>
            <a:r>
              <a:rPr lang="en-GB" b="1" smtClean="0"/>
              <a:t>I</a:t>
            </a:r>
            <a:r>
              <a:rPr lang="en-GB" smtClean="0"/>
              <a:t>nvolvement </a:t>
            </a:r>
            <a:r>
              <a:rPr lang="en-GB" b="1" smtClean="0"/>
              <a:t>S</a:t>
            </a:r>
            <a:r>
              <a:rPr lang="en-GB" smtClean="0"/>
              <a:t>takeholder </a:t>
            </a:r>
            <a:r>
              <a:rPr lang="en-GB" b="1" smtClean="0"/>
              <a:t>E</a:t>
            </a:r>
            <a:r>
              <a:rPr lang="en-GB" smtClean="0"/>
              <a:t>xchanges</a:t>
            </a:r>
          </a:p>
          <a:p>
            <a:pPr eaLnBrk="1" hangingPunct="1">
              <a:buFontTx/>
              <a:buBlip>
                <a:blip r:embed="rId6"/>
              </a:buBlip>
            </a:pPr>
            <a:endParaRPr lang="fr-FR" b="0" smtClean="0"/>
          </a:p>
          <a:p>
            <a:pPr eaLnBrk="1" hangingPunct="1">
              <a:buFontTx/>
              <a:buNone/>
            </a:pPr>
            <a:endParaRPr lang="fr-FR" b="0" smtClean="0"/>
          </a:p>
          <a:p>
            <a:pPr eaLnBrk="1" hangingPunct="1">
              <a:buFontTx/>
              <a:buNone/>
            </a:pPr>
            <a:endParaRPr lang="fr-FR" b="0" smtClean="0"/>
          </a:p>
        </p:txBody>
      </p:sp>
      <p:pic>
        <p:nvPicPr>
          <p:cNvPr id="10248" name="Picture 8" descr="Chang Mai - Camp d'éléphant - Paysage 4"/>
          <p:cNvPicPr preferRelativeResize="0"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5661025"/>
            <a:ext cx="1474787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75" y="50304"/>
            <a:ext cx="1056388" cy="1700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559" name="AutoShape 63"/>
          <p:cNvSpPr>
            <a:spLocks noChangeArrowheads="1"/>
          </p:cNvSpPr>
          <p:nvPr/>
        </p:nvSpPr>
        <p:spPr bwMode="auto">
          <a:xfrm>
            <a:off x="6156325" y="4437063"/>
            <a:ext cx="2400300" cy="86518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79216"/>
                  <a:invGamma/>
                </a:schemeClr>
              </a:gs>
            </a:gsLst>
            <a:lin ang="27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 dirty="0">
              <a:latin typeface="Arial" pitchFamily="34" charset="0"/>
            </a:endParaRP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1476375" y="71438"/>
            <a:ext cx="7848600" cy="836612"/>
          </a:xfrm>
        </p:spPr>
        <p:txBody>
          <a:bodyPr/>
          <a:lstStyle/>
          <a:p>
            <a:pPr algn="l" eaLnBrk="1" hangingPunct="1"/>
            <a:r>
              <a:rPr lang="fr-FR" sz="3800" smtClean="0"/>
              <a:t>A FORUM FOR THE CAUSE OF WATER</a:t>
            </a:r>
          </a:p>
        </p:txBody>
      </p:sp>
      <p:pic>
        <p:nvPicPr>
          <p:cNvPr id="1126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98107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 descr="jpg_arton623-3145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4675"/>
            <a:ext cx="1476375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6" descr="Tristan Clements_4OK"/>
          <p:cNvPicPr preferRelativeResize="0"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3141663"/>
            <a:ext cx="1471612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7" descr="Perito_Moreno_Glacier_Patagonia_Argentina_Luca_Galuzzi_2005"/>
          <p:cNvPicPr preferRelativeResize="0"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37063"/>
            <a:ext cx="147637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8" descr="Chang Mai - Camp d'éléphant - Paysage 4"/>
          <p:cNvPicPr preferRelativeResize="0"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5661025"/>
            <a:ext cx="1474787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3" name="Rectangle 48"/>
          <p:cNvSpPr>
            <a:spLocks noChangeArrowheads="1"/>
          </p:cNvSpPr>
          <p:nvPr/>
        </p:nvSpPr>
        <p:spPr bwMode="auto">
          <a:xfrm>
            <a:off x="1763713" y="1935163"/>
            <a:ext cx="6985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fr-FR" sz="2000" u="sng"/>
              <a:t>Solutions are first and foremost of a political nature and must be found by reinforcing dialogue between:</a:t>
            </a:r>
          </a:p>
        </p:txBody>
      </p:sp>
      <p:sp>
        <p:nvSpPr>
          <p:cNvPr id="234545" name="AutoShape 49"/>
          <p:cNvSpPr>
            <a:spLocks noChangeArrowheads="1"/>
          </p:cNvSpPr>
          <p:nvPr/>
        </p:nvSpPr>
        <p:spPr bwMode="auto">
          <a:xfrm>
            <a:off x="4140200" y="2997200"/>
            <a:ext cx="1944688" cy="5762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79216"/>
                  <a:invGamma/>
                </a:schemeClr>
              </a:gs>
            </a:gsLst>
            <a:lin ang="27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 dirty="0">
              <a:latin typeface="Arial" pitchFamily="34" charset="0"/>
            </a:endParaRPr>
          </a:p>
        </p:txBody>
      </p:sp>
      <p:sp>
        <p:nvSpPr>
          <p:cNvPr id="11275" name="Text Box 50"/>
          <p:cNvSpPr txBox="1">
            <a:spLocks noChangeArrowheads="1"/>
          </p:cNvSpPr>
          <p:nvPr/>
        </p:nvSpPr>
        <p:spPr bwMode="auto">
          <a:xfrm>
            <a:off x="4140200" y="3092450"/>
            <a:ext cx="19446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sz="1600" b="1"/>
              <a:t>Governments </a:t>
            </a:r>
            <a:endParaRPr lang="fr-FR" sz="1600"/>
          </a:p>
        </p:txBody>
      </p:sp>
      <p:sp>
        <p:nvSpPr>
          <p:cNvPr id="234547" name="AutoShape 51"/>
          <p:cNvSpPr>
            <a:spLocks noChangeArrowheads="1"/>
          </p:cNvSpPr>
          <p:nvPr/>
        </p:nvSpPr>
        <p:spPr bwMode="auto">
          <a:xfrm>
            <a:off x="1908175" y="3333750"/>
            <a:ext cx="1944688" cy="5762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79216"/>
                  <a:invGamma/>
                </a:schemeClr>
              </a:gs>
            </a:gsLst>
            <a:lin ang="27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 dirty="0">
              <a:latin typeface="Arial" pitchFamily="34" charset="0"/>
            </a:endParaRPr>
          </a:p>
        </p:txBody>
      </p:sp>
      <p:sp>
        <p:nvSpPr>
          <p:cNvPr id="11277" name="Text Box 52"/>
          <p:cNvSpPr txBox="1">
            <a:spLocks noChangeArrowheads="1"/>
          </p:cNvSpPr>
          <p:nvPr/>
        </p:nvSpPr>
        <p:spPr bwMode="auto">
          <a:xfrm>
            <a:off x="1908175" y="3429000"/>
            <a:ext cx="19446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sz="1600" b="1"/>
              <a:t>Parliamentarians</a:t>
            </a:r>
            <a:endParaRPr lang="fr-FR" sz="1600"/>
          </a:p>
        </p:txBody>
      </p:sp>
      <p:sp>
        <p:nvSpPr>
          <p:cNvPr id="234549" name="AutoShape 53"/>
          <p:cNvSpPr>
            <a:spLocks noChangeArrowheads="1"/>
          </p:cNvSpPr>
          <p:nvPr/>
        </p:nvSpPr>
        <p:spPr bwMode="auto">
          <a:xfrm>
            <a:off x="6372225" y="3413125"/>
            <a:ext cx="1944688" cy="5762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79216"/>
                  <a:invGamma/>
                </a:schemeClr>
              </a:gs>
            </a:gsLst>
            <a:lin ang="27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 dirty="0">
              <a:latin typeface="Arial" pitchFamily="34" charset="0"/>
            </a:endParaRPr>
          </a:p>
        </p:txBody>
      </p:sp>
      <p:sp>
        <p:nvSpPr>
          <p:cNvPr id="234553" name="AutoShape 57"/>
          <p:cNvSpPr>
            <a:spLocks noChangeArrowheads="1"/>
          </p:cNvSpPr>
          <p:nvPr/>
        </p:nvSpPr>
        <p:spPr bwMode="auto">
          <a:xfrm>
            <a:off x="1690688" y="4437063"/>
            <a:ext cx="2400300" cy="86518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79216"/>
                  <a:invGamma/>
                </a:schemeClr>
              </a:gs>
            </a:gsLst>
            <a:lin ang="27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 dirty="0">
              <a:latin typeface="Arial" pitchFamily="34" charset="0"/>
            </a:endParaRPr>
          </a:p>
        </p:txBody>
      </p:sp>
      <p:sp>
        <p:nvSpPr>
          <p:cNvPr id="11280" name="Text Box 59"/>
          <p:cNvSpPr txBox="1">
            <a:spLocks noChangeArrowheads="1"/>
          </p:cNvSpPr>
          <p:nvPr/>
        </p:nvSpPr>
        <p:spPr bwMode="auto">
          <a:xfrm>
            <a:off x="6372225" y="3500438"/>
            <a:ext cx="19446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sz="1600" b="1"/>
              <a:t>Local Authorities</a:t>
            </a:r>
            <a:endParaRPr lang="fr-FR" sz="1600"/>
          </a:p>
        </p:txBody>
      </p:sp>
      <p:sp>
        <p:nvSpPr>
          <p:cNvPr id="11281" name="Text Box 60"/>
          <p:cNvSpPr txBox="1">
            <a:spLocks noChangeArrowheads="1"/>
          </p:cNvSpPr>
          <p:nvPr/>
        </p:nvSpPr>
        <p:spPr bwMode="auto">
          <a:xfrm>
            <a:off x="1619250" y="4438650"/>
            <a:ext cx="252095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sz="1600" b="1"/>
              <a:t>Intergovernmental Organisations / United Nations</a:t>
            </a:r>
            <a:endParaRPr lang="fr-FR" sz="1600"/>
          </a:p>
        </p:txBody>
      </p:sp>
      <p:sp>
        <p:nvSpPr>
          <p:cNvPr id="11282" name="Text Box 62"/>
          <p:cNvSpPr txBox="1">
            <a:spLocks noChangeArrowheads="1"/>
          </p:cNvSpPr>
          <p:nvPr/>
        </p:nvSpPr>
        <p:spPr bwMode="auto">
          <a:xfrm>
            <a:off x="6300788" y="4581525"/>
            <a:ext cx="20875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sz="1600" b="1"/>
              <a:t>NGOs / Civil Society / Users</a:t>
            </a:r>
            <a:endParaRPr lang="fr-FR" sz="1600"/>
          </a:p>
        </p:txBody>
      </p:sp>
      <p:sp>
        <p:nvSpPr>
          <p:cNvPr id="234562" name="AutoShape 66"/>
          <p:cNvSpPr>
            <a:spLocks noChangeArrowheads="1"/>
          </p:cNvSpPr>
          <p:nvPr/>
        </p:nvSpPr>
        <p:spPr bwMode="auto">
          <a:xfrm>
            <a:off x="5411788" y="5589588"/>
            <a:ext cx="2400300" cy="86518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79216"/>
                  <a:invGamma/>
                </a:schemeClr>
              </a:gs>
            </a:gsLst>
            <a:lin ang="27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 dirty="0">
              <a:latin typeface="Arial" pitchFamily="34" charset="0"/>
            </a:endParaRPr>
          </a:p>
        </p:txBody>
      </p:sp>
      <p:sp>
        <p:nvSpPr>
          <p:cNvPr id="11284" name="Text Box 65"/>
          <p:cNvSpPr txBox="1">
            <a:spLocks noChangeArrowheads="1"/>
          </p:cNvSpPr>
          <p:nvPr/>
        </p:nvSpPr>
        <p:spPr bwMode="auto">
          <a:xfrm>
            <a:off x="5483225" y="5727700"/>
            <a:ext cx="22320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sz="1600" b="1"/>
              <a:t>Public and Private Companies</a:t>
            </a:r>
            <a:endParaRPr lang="fr-FR" sz="1600"/>
          </a:p>
        </p:txBody>
      </p:sp>
      <p:sp>
        <p:nvSpPr>
          <p:cNvPr id="234563" name="AutoShape 67"/>
          <p:cNvSpPr>
            <a:spLocks noChangeArrowheads="1"/>
          </p:cNvSpPr>
          <p:nvPr/>
        </p:nvSpPr>
        <p:spPr bwMode="auto">
          <a:xfrm>
            <a:off x="2171700" y="5624513"/>
            <a:ext cx="2400300" cy="86518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79216"/>
                  <a:invGamma/>
                </a:schemeClr>
              </a:gs>
            </a:gsLst>
            <a:lin ang="27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 dirty="0">
              <a:latin typeface="Arial" pitchFamily="34" charset="0"/>
            </a:endParaRPr>
          </a:p>
        </p:txBody>
      </p:sp>
      <p:sp>
        <p:nvSpPr>
          <p:cNvPr id="11286" name="Text Box 68"/>
          <p:cNvSpPr txBox="1">
            <a:spLocks noChangeArrowheads="1"/>
          </p:cNvSpPr>
          <p:nvPr/>
        </p:nvSpPr>
        <p:spPr bwMode="auto">
          <a:xfrm>
            <a:off x="2173288" y="5727700"/>
            <a:ext cx="237648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sz="1600" b="1"/>
              <a:t>Professionals /  Scientists / Experts </a:t>
            </a:r>
          </a:p>
        </p:txBody>
      </p:sp>
      <p:pic>
        <p:nvPicPr>
          <p:cNvPr id="23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75" y="50304"/>
            <a:ext cx="1056388" cy="1700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Calibri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Calibri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5175</TotalTime>
  <Words>1201</Words>
  <Application>Microsoft Office PowerPoint</Application>
  <PresentationFormat>Apresentação na tela (4:3)</PresentationFormat>
  <Paragraphs>328</Paragraphs>
  <Slides>26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Títulos de slides</vt:lpstr>
      </vt:variant>
      <vt:variant>
        <vt:i4>26</vt:i4>
      </vt:variant>
    </vt:vector>
  </HeadingPairs>
  <TitlesOfParts>
    <vt:vector size="29" baseType="lpstr">
      <vt:lpstr>Modèle par défaut</vt:lpstr>
      <vt:lpstr>1_Modèle par défaut</vt:lpstr>
      <vt:lpstr>2_Modèle par défaut</vt:lpstr>
      <vt:lpstr>TOWARDS WORLD WATER SOLUTIONS</vt:lpstr>
      <vt:lpstr>THE WORLD WATER COUNCIL</vt:lpstr>
      <vt:lpstr>THE WORLD WATER FORUM</vt:lpstr>
      <vt:lpstr>FACTS AND FIGURES FROM ISTANBUL</vt:lpstr>
      <vt:lpstr>THE 6TH WORLD WATER FORUM</vt:lpstr>
      <vt:lpstr>TIME FOR SOLUTIONS</vt:lpstr>
      <vt:lpstr>Apresentação do PowerPoint</vt:lpstr>
      <vt:lpstr>SMART TARGETS AND WISE PROCESS</vt:lpstr>
      <vt:lpstr>A FORUM FOR THE CAUSE OF WATER</vt:lpstr>
      <vt:lpstr>ORGANIZATIONAL STRUCTURE</vt:lpstr>
      <vt:lpstr>THE KICK-OFF MEETING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2nd CONSULTATION MEETING</vt:lpstr>
      <vt:lpstr>Apresentação do PowerPoint</vt:lpstr>
      <vt:lpstr>REGIONAL PROCESS</vt:lpstr>
      <vt:lpstr>POLITICAL PROCESS</vt:lpstr>
      <vt:lpstr>Apresentação do PowerPoint</vt:lpstr>
      <vt:lpstr>Apresentação do PowerPoint</vt:lpstr>
      <vt:lpstr>TIMETABLE OF THE FORUM PROCESS</vt:lpstr>
      <vt:lpstr>NEXT STEPS</vt:lpstr>
      <vt:lpstr>Apresentação do PowerPoint</vt:lpstr>
    </vt:vector>
  </TitlesOfParts>
  <Company>groupe des eaux de marseille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morvan_c</dc:creator>
  <cp:lastModifiedBy>benbraga</cp:lastModifiedBy>
  <cp:revision>150</cp:revision>
  <dcterms:created xsi:type="dcterms:W3CDTF">2010-03-02T08:54:18Z</dcterms:created>
  <dcterms:modified xsi:type="dcterms:W3CDTF">2011-06-08T08:29:55Z</dcterms:modified>
</cp:coreProperties>
</file>